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</p:sldIdLst>
  <p:sldSz cy="5143500" cx="9144000"/>
  <p:notesSz cx="6858000" cy="9144000"/>
  <p:embeddedFontLst>
    <p:embeddedFont>
      <p:font typeface="Old Standard TT"/>
      <p:regular r:id="rId21"/>
      <p:bold r:id="rId22"/>
      <p:italic r:id="rId2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22" Type="http://schemas.openxmlformats.org/officeDocument/2006/relationships/font" Target="fonts/OldStandardTT-bold.fntdata"/><Relationship Id="rId10" Type="http://schemas.openxmlformats.org/officeDocument/2006/relationships/slide" Target="slides/slide5.xml"/><Relationship Id="rId21" Type="http://schemas.openxmlformats.org/officeDocument/2006/relationships/font" Target="fonts/OldStandardTT-regular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23" Type="http://schemas.openxmlformats.org/officeDocument/2006/relationships/font" Target="fonts/OldStandardTT-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39fb1935e06_2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39fb1935e06_2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9fb1935e06_1_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39fb1935e06_1_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39fb1935e06_1_7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39fb1935e06_1_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39fb1935e06_1_7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39fb1935e06_1_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39fb1935e06_1_8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39fb1935e06_1_8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39fb1935e06_1_8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g39fb1935e06_1_8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39fb1935e06_1_9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39fb1935e06_1_9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39fb1935e06_2_8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39fb1935e06_2_8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9fb1935e06_2_9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9fb1935e06_2_9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39fb1935e06_2_9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39fb1935e06_2_9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39fb1935e06_2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39fb1935e06_2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39fb1935e06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39fb1935e06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39fb1935e06_1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39fb1935e06_1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39fb1935e06_1_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39fb1935e06_1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9fb1935e06_1_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9fb1935e06_1_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100"/>
            <a:ext cx="9144000" cy="1711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1" name="Google Shape;11;p2"/>
          <p:cNvCxnSpPr/>
          <p:nvPr/>
        </p:nvCxnSpPr>
        <p:spPr>
          <a:xfrm>
            <a:off x="641934" y="3597500"/>
            <a:ext cx="390300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2" name="Google Shape;12;p2"/>
          <p:cNvSpPr txBox="1"/>
          <p:nvPr>
            <p:ph type="ctrTitle"/>
          </p:nvPr>
        </p:nvSpPr>
        <p:spPr>
          <a:xfrm>
            <a:off x="512700" y="1893300"/>
            <a:ext cx="8118600" cy="152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512700" y="3840639"/>
            <a:ext cx="8118600" cy="78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/>
          <p:nvPr>
            <p:ph hasCustomPrompt="1" type="title"/>
          </p:nvPr>
        </p:nvSpPr>
        <p:spPr>
          <a:xfrm>
            <a:off x="311700" y="1039650"/>
            <a:ext cx="8520600" cy="2106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/>
          <p:nvPr>
            <p:ph idx="1" type="body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Google Shape;16;p3"/>
          <p:cNvCxnSpPr/>
          <p:nvPr/>
        </p:nvCxnSpPr>
        <p:spPr>
          <a:xfrm>
            <a:off x="641934" y="3597500"/>
            <a:ext cx="390300" cy="0"/>
          </a:xfrm>
          <a:prstGeom prst="straightConnector1">
            <a:avLst/>
          </a:prstGeom>
          <a:noFill/>
          <a:ln cap="flat" cmpd="sng" w="2857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7" name="Google Shape;17;p3"/>
          <p:cNvSpPr txBox="1"/>
          <p:nvPr>
            <p:ph type="title"/>
          </p:nvPr>
        </p:nvSpPr>
        <p:spPr>
          <a:xfrm>
            <a:off x="512700" y="1893300"/>
            <a:ext cx="8118600" cy="152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" name="Google Shape;21;p4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" type="body"/>
          </p:nvPr>
        </p:nvSpPr>
        <p:spPr>
          <a:xfrm>
            <a:off x="311700" y="1171675"/>
            <a:ext cx="39999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2" type="body"/>
          </p:nvPr>
        </p:nvSpPr>
        <p:spPr>
          <a:xfrm>
            <a:off x="4832400" y="1171675"/>
            <a:ext cx="39999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4" name="Google Shape;34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lt2"/>
        </a:solidFill>
      </p:bgPr>
    </p:bg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38" name="Google Shape;38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1" name="Google Shape;41;p9"/>
          <p:cNvCxnSpPr/>
          <p:nvPr/>
        </p:nvCxnSpPr>
        <p:spPr>
          <a:xfrm>
            <a:off x="5029675" y="4495500"/>
            <a:ext cx="6864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2" name="Google Shape;42;p9"/>
          <p:cNvSpPr txBox="1"/>
          <p:nvPr>
            <p:ph type="title"/>
          </p:nvPr>
        </p:nvSpPr>
        <p:spPr>
          <a:xfrm>
            <a:off x="265500" y="1382350"/>
            <a:ext cx="4045200" cy="1333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43" name="Google Shape;43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4" name="Google Shape;44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45" name="Google Shape;45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8" name="Google Shape;48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paperback">
    <p:bg>
      <p:bgPr>
        <a:solidFill>
          <a:schemeClr val="accen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ld Standard TT"/>
              <a:buChar char="●"/>
              <a:defRPr sz="18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■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●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■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●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■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hyperlink" Target="https://economictimes.indiatimes.com/tech/startups/dpiit-nod-to-187-startups-for-income-tax-exemption-under-revamped-section-80-iac-govt/articleshow/121188654.cms?utm_source=chatgpt.com" TargetMode="Externa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Relationship Id="rId3" Type="http://schemas.openxmlformats.org/officeDocument/2006/relationships/hyperlink" Target="https://www.myscheme.gov.in/schemes/pmmy?utm_source=chatgpt.com" TargetMode="External"/><Relationship Id="rId4" Type="http://schemas.openxmlformats.org/officeDocument/2006/relationships/hyperlink" Target="https://www.myscheme.gov.in/schemes/sui?utm_source=chatgpt.com" TargetMode="External"/><Relationship Id="rId9" Type="http://schemas.openxmlformats.org/officeDocument/2006/relationships/hyperlink" Target="https://timesofindia.indiatimes.com/city/lucknow/yogi-govt-to-scale-up-odop-scheme-by-going-global/articleshow/124747367.cms?utm_source=chatgpt.com" TargetMode="External"/><Relationship Id="rId5" Type="http://schemas.openxmlformats.org/officeDocument/2006/relationships/hyperlink" Target="https://www.cgtmse.in/?utm_source=chatgpt.com" TargetMode="External"/><Relationship Id="rId6" Type="http://schemas.openxmlformats.org/officeDocument/2006/relationships/hyperlink" Target="https://www.msde.gov.in/offerings/schemes-and-services/details/pradhan-mantri-kaushal-vikas-yojana-4-0-pmkvy-4-0-2021-ITO3ATMtQWa?utm_source=chatgpt.com" TargetMode="External"/><Relationship Id="rId7" Type="http://schemas.openxmlformats.org/officeDocument/2006/relationships/hyperlink" Target="https://www.kviconline.gov.in/pmegpeportal/pmegphome/index.jsp?utm_source=chatgpt.com" TargetMode="External"/><Relationship Id="rId8" Type="http://schemas.openxmlformats.org/officeDocument/2006/relationships/hyperlink" Target="https://nulm.gov.in/?utm_source=chatgpt.com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hyperlink" Target="https://www.myscheme.gov.in/schemes/sui?utm_source=chatgpt.com" TargetMode="Externa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hyperlink" Target="https://www.cgtmse.in/?utm_source=chatgpt.com" TargetMode="Externa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hyperlink" Target="https://www.kviconline.gov.in/pmegpeportal/pmegphome/index.jsp?utm_source=chatgpt.com" TargetMode="Externa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hyperlink" Target="https://www.msde.gov.in/offerings/schemes-and-services/details/pradhan-mantri-kaushal-vikas-yojana-4-0-pmkvy-4-0-2021-ITO3ATMtQWa?utm_source=chatgpt.com" TargetMode="Externa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hyperlink" Target="https://www.skillindiadigital.gov.in/?utm_source=chatgpt.com" TargetMode="Externa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/>
          <p:nvPr>
            <p:ph type="ctrTitle"/>
          </p:nvPr>
        </p:nvSpPr>
        <p:spPr>
          <a:xfrm>
            <a:off x="311700" y="289800"/>
            <a:ext cx="8520600" cy="1977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51562"/>
              <a:buFont typeface="Arial"/>
              <a:buNone/>
            </a:pPr>
            <a:r>
              <a:rPr b="1" lang="en" sz="2133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rPr>
              <a:t>Title: Government of India Schemes &amp; Resources for Aspiring Entrepreneurs</a:t>
            </a:r>
            <a:br>
              <a:rPr b="1" lang="en" sz="2133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b="1" lang="en" sz="2133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rPr>
              <a:t>How to use this resource </a:t>
            </a:r>
            <a:endParaRPr b="1" sz="2133">
              <a:solidFill>
                <a:schemeClr val="lt1"/>
              </a:solidFill>
              <a:highlight>
                <a:srgbClr val="FFF2CC"/>
              </a:highlight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434343"/>
              </a:solidFill>
              <a:highlight>
                <a:schemeClr val="accent6"/>
              </a:highlight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60" name="Google Shape;60;p13"/>
          <p:cNvSpPr txBox="1"/>
          <p:nvPr>
            <p:ph idx="1" type="subTitle"/>
          </p:nvPr>
        </p:nvSpPr>
        <p:spPr>
          <a:xfrm>
            <a:off x="311700" y="2386050"/>
            <a:ext cx="8520600" cy="2447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-3238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Georgia"/>
              <a:buChar char="●"/>
            </a:pPr>
            <a:r>
              <a:rPr lang="en" sz="15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Read eligibility → gather documents → pick scheme(s) → apply online/in person → follow-up with nodal agency.</a:t>
            </a:r>
            <a:br>
              <a:rPr lang="en" sz="15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</a:br>
            <a:endParaRPr sz="15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-3238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Georgia"/>
              <a:buChar char="●"/>
            </a:pPr>
            <a:r>
              <a:rPr lang="en" sz="15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Use the skill list slide to identify training needs before applying for finance.</a:t>
            </a:r>
            <a:br>
              <a:rPr lang="en" sz="15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</a:br>
            <a:endParaRPr sz="15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-3238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Georgia"/>
              <a:buChar char="●"/>
            </a:pPr>
            <a:r>
              <a:rPr lang="en" sz="15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Contact the scheme helplines listed on the right column for direct queries.</a:t>
            </a:r>
            <a:br>
              <a:rPr lang="en" sz="15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</a:br>
            <a:endParaRPr sz="15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5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This deck includes schemes for loans, upskilling and women-specific schemes.</a:t>
            </a:r>
            <a:endParaRPr sz="15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2"/>
          <p:cNvSpPr txBox="1"/>
          <p:nvPr>
            <p:ph idx="1" type="body"/>
          </p:nvPr>
        </p:nvSpPr>
        <p:spPr>
          <a:xfrm>
            <a:off x="311700" y="361150"/>
            <a:ext cx="8520600" cy="42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457200" lvl="0" marL="457200" rtl="0" algn="l">
              <a:spcBef>
                <a:spcPts val="1800"/>
              </a:spcBef>
              <a:spcAft>
                <a:spcPts val="0"/>
              </a:spcAft>
              <a:buNone/>
            </a:pPr>
            <a:r>
              <a:rPr b="1" lang="en" sz="2000">
                <a:highlight>
                  <a:schemeClr val="lt2"/>
                </a:highlight>
                <a:latin typeface="Georgia"/>
                <a:ea typeface="Georgia"/>
                <a:cs typeface="Georgia"/>
                <a:sym typeface="Georgia"/>
              </a:rPr>
              <a:t>Mahila E-Haat:</a:t>
            </a:r>
            <a:endParaRPr b="1" sz="2000">
              <a:highlight>
                <a:schemeClr val="lt2"/>
              </a:highlight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400">
                <a:latin typeface="Georgia"/>
                <a:ea typeface="Georgia"/>
                <a:cs typeface="Georgia"/>
                <a:sym typeface="Georgia"/>
              </a:rPr>
              <a:t>Title:</a:t>
            </a:r>
            <a:r>
              <a:rPr lang="en" sz="1400">
                <a:latin typeface="Georgia"/>
                <a:ea typeface="Georgia"/>
                <a:cs typeface="Georgia"/>
                <a:sym typeface="Georgia"/>
              </a:rPr>
              <a:t> Mahila E-Haat — online marketplace for women producers (Ministry of Women &amp; Child Development)</a:t>
            </a:r>
            <a:endParaRPr sz="1400"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lang="en" sz="1400">
                <a:latin typeface="Georgia"/>
                <a:ea typeface="Georgia"/>
                <a:cs typeface="Georgia"/>
                <a:sym typeface="Georgia"/>
              </a:rPr>
            </a:br>
            <a:r>
              <a:rPr lang="en" sz="1400"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b="1" lang="en" sz="1400">
                <a:latin typeface="Georgia"/>
                <a:ea typeface="Georgia"/>
                <a:cs typeface="Georgia"/>
                <a:sym typeface="Georgia"/>
              </a:rPr>
              <a:t>Eligibility:</a:t>
            </a:r>
            <a:r>
              <a:rPr lang="en" sz="1400">
                <a:latin typeface="Georgia"/>
                <a:ea typeface="Georgia"/>
                <a:cs typeface="Georgia"/>
                <a:sym typeface="Georgia"/>
              </a:rPr>
              <a:t> Women entrepreneurs, SHGs, FPOs (women-led) — register to sell handicrafts, food, eco products.</a:t>
            </a:r>
            <a:endParaRPr sz="1400"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400">
                <a:latin typeface="Georgia"/>
                <a:ea typeface="Georgia"/>
                <a:cs typeface="Georgia"/>
                <a:sym typeface="Georgia"/>
              </a:rPr>
              <a:t> What it offers: </a:t>
            </a:r>
            <a:r>
              <a:rPr lang="en" sz="1400">
                <a:latin typeface="Georgia"/>
                <a:ea typeface="Georgia"/>
                <a:cs typeface="Georgia"/>
                <a:sym typeface="Georgia"/>
              </a:rPr>
              <a:t>Free listing, visibility to buyers nationwide, promotional support; linkage to bank &amp; logistics.</a:t>
            </a:r>
            <a:endParaRPr sz="1400"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lang="en" sz="1400">
                <a:latin typeface="Georgia"/>
                <a:ea typeface="Georgia"/>
                <a:cs typeface="Georgia"/>
                <a:sym typeface="Georgia"/>
              </a:rPr>
            </a:br>
            <a:r>
              <a:rPr b="1" lang="en" sz="1400">
                <a:latin typeface="Georgia"/>
                <a:ea typeface="Georgia"/>
                <a:cs typeface="Georgia"/>
                <a:sym typeface="Georgia"/>
              </a:rPr>
              <a:t> How to apply:</a:t>
            </a:r>
            <a:r>
              <a:rPr lang="en" sz="1400">
                <a:latin typeface="Georgia"/>
                <a:ea typeface="Georgia"/>
                <a:cs typeface="Georgia"/>
                <a:sym typeface="Georgia"/>
              </a:rPr>
              <a:t> Register on Mahila E-Haat portal — create seller profile → upload product catalogue → follow platform’s listing guidelines.</a:t>
            </a:r>
            <a:endParaRPr sz="1400"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400">
                <a:latin typeface="Georgia"/>
                <a:ea typeface="Georgia"/>
                <a:cs typeface="Georgia"/>
                <a:sym typeface="Georgia"/>
              </a:rPr>
              <a:t> Tip: </a:t>
            </a:r>
            <a:r>
              <a:rPr lang="en" sz="1400">
                <a:latin typeface="Georgia"/>
                <a:ea typeface="Georgia"/>
                <a:cs typeface="Georgia"/>
                <a:sym typeface="Georgia"/>
              </a:rPr>
              <a:t>Use high-quality photos + a 1-line unique selling point per product. (Adds credibility when applying for loans or market access.)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3"/>
          <p:cNvSpPr txBox="1"/>
          <p:nvPr>
            <p:ph idx="1" type="body"/>
          </p:nvPr>
        </p:nvSpPr>
        <p:spPr>
          <a:xfrm>
            <a:off x="311700" y="317825"/>
            <a:ext cx="8520600" cy="425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457200" rtl="0" algn="l">
              <a:spcBef>
                <a:spcPts val="1800"/>
              </a:spcBef>
              <a:spcAft>
                <a:spcPts val="0"/>
              </a:spcAft>
              <a:buNone/>
            </a:pPr>
            <a:r>
              <a:rPr b="1" lang="en" sz="2000">
                <a:highlight>
                  <a:schemeClr val="lt2"/>
                </a:highlight>
                <a:latin typeface="Georgia"/>
                <a:ea typeface="Georgia"/>
                <a:cs typeface="Georgia"/>
                <a:sym typeface="Georgia"/>
              </a:rPr>
              <a:t>Udyam Sakhi / Women entrepreneur portals:</a:t>
            </a:r>
            <a:endParaRPr b="1" sz="2000">
              <a:highlight>
                <a:schemeClr val="lt2"/>
              </a:highlight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400">
                <a:latin typeface="Georgia"/>
                <a:ea typeface="Georgia"/>
                <a:cs typeface="Georgia"/>
                <a:sym typeface="Georgia"/>
              </a:rPr>
              <a:t>Title: </a:t>
            </a:r>
            <a:r>
              <a:rPr lang="en" sz="1400">
                <a:latin typeface="Georgia"/>
                <a:ea typeface="Georgia"/>
                <a:cs typeface="Georgia"/>
                <a:sym typeface="Georgia"/>
              </a:rPr>
              <a:t>Udyam Sakhi &amp; state women entrepreneur portals — mentorship + handholding</a:t>
            </a:r>
            <a:endParaRPr sz="1400"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lang="en" sz="1400">
                <a:latin typeface="Georgia"/>
                <a:ea typeface="Georgia"/>
                <a:cs typeface="Georgia"/>
                <a:sym typeface="Georgia"/>
              </a:rPr>
            </a:br>
            <a:r>
              <a:rPr b="1" lang="en" sz="1400">
                <a:latin typeface="Georgia"/>
                <a:ea typeface="Georgia"/>
                <a:cs typeface="Georgia"/>
                <a:sym typeface="Georgia"/>
              </a:rPr>
              <a:t> Eligibility &amp; benefits:</a:t>
            </a:r>
            <a:r>
              <a:rPr lang="en" sz="1400">
                <a:latin typeface="Georgia"/>
                <a:ea typeface="Georgia"/>
                <a:cs typeface="Georgia"/>
                <a:sym typeface="Georgia"/>
              </a:rPr>
              <a:t> Portals provide mentorship, curated training, connecting with bank schemes and subsidies, </a:t>
            </a:r>
            <a:r>
              <a:rPr lang="en" sz="1400">
                <a:latin typeface="Georgia"/>
                <a:ea typeface="Georgia"/>
                <a:cs typeface="Georgia"/>
                <a:sym typeface="Georgia"/>
              </a:rPr>
              <a:t>hand holding</a:t>
            </a:r>
            <a:r>
              <a:rPr lang="en" sz="1400">
                <a:latin typeface="Georgia"/>
                <a:ea typeface="Georgia"/>
                <a:cs typeface="Georgia"/>
                <a:sym typeface="Georgia"/>
              </a:rPr>
              <a:t> for registrations (Udyam).</a:t>
            </a:r>
            <a:endParaRPr sz="1400"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lang="en" sz="1400">
                <a:latin typeface="Georgia"/>
                <a:ea typeface="Georgia"/>
                <a:cs typeface="Georgia"/>
                <a:sym typeface="Georgia"/>
              </a:rPr>
            </a:br>
            <a:r>
              <a:rPr b="1" lang="en" sz="1400">
                <a:latin typeface="Georgia"/>
                <a:ea typeface="Georgia"/>
                <a:cs typeface="Georgia"/>
                <a:sym typeface="Georgia"/>
              </a:rPr>
              <a:t> How to use:</a:t>
            </a:r>
            <a:r>
              <a:rPr lang="en" sz="1400">
                <a:latin typeface="Georgia"/>
                <a:ea typeface="Georgia"/>
                <a:cs typeface="Georgia"/>
                <a:sym typeface="Georgia"/>
              </a:rPr>
              <a:t> Create account → book mentorship session → attend webinars on business registration, GST, e-commerce onboarding. (Check state-level Department of Women &amp; Child Development for local programs).</a:t>
            </a:r>
            <a:endParaRPr sz="1400"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4"/>
          <p:cNvSpPr txBox="1"/>
          <p:nvPr>
            <p:ph idx="1" type="body"/>
          </p:nvPr>
        </p:nvSpPr>
        <p:spPr>
          <a:xfrm>
            <a:off x="311700" y="242025"/>
            <a:ext cx="8520600" cy="4326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457200" rtl="0" algn="l">
              <a:spcBef>
                <a:spcPts val="1800"/>
              </a:spcBef>
              <a:spcAft>
                <a:spcPts val="0"/>
              </a:spcAft>
              <a:buNone/>
            </a:pPr>
            <a:r>
              <a:rPr b="1" lang="en" sz="2000">
                <a:highlight>
                  <a:schemeClr val="lt2"/>
                </a:highlight>
                <a:latin typeface="Georgia"/>
                <a:ea typeface="Georgia"/>
                <a:cs typeface="Georgia"/>
                <a:sym typeface="Georgia"/>
              </a:rPr>
              <a:t>Annapurna / food catering loan schemes:</a:t>
            </a:r>
            <a:endParaRPr b="1" sz="2000">
              <a:highlight>
                <a:schemeClr val="lt2"/>
              </a:highlight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400">
                <a:latin typeface="Georgia"/>
                <a:ea typeface="Georgia"/>
                <a:cs typeface="Georgia"/>
                <a:sym typeface="Georgia"/>
              </a:rPr>
              <a:t>Title:</a:t>
            </a:r>
            <a:r>
              <a:rPr lang="en" sz="1400">
                <a:latin typeface="Georgia"/>
                <a:ea typeface="Georgia"/>
                <a:cs typeface="Georgia"/>
                <a:sym typeface="Georgia"/>
              </a:rPr>
              <a:t> Annapurna Scheme &amp; micro-loans for food business (women)</a:t>
            </a:r>
            <a:endParaRPr sz="1400"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lang="en" sz="1400">
                <a:latin typeface="Georgia"/>
                <a:ea typeface="Georgia"/>
                <a:cs typeface="Georgia"/>
                <a:sym typeface="Georgia"/>
              </a:rPr>
            </a:br>
            <a:r>
              <a:rPr b="1" lang="en" sz="1400">
                <a:latin typeface="Georgia"/>
                <a:ea typeface="Georgia"/>
                <a:cs typeface="Georgia"/>
                <a:sym typeface="Georgia"/>
              </a:rPr>
              <a:t> Eligibility: </a:t>
            </a:r>
            <a:r>
              <a:rPr lang="en" sz="1400">
                <a:latin typeface="Georgia"/>
                <a:ea typeface="Georgia"/>
                <a:cs typeface="Georgia"/>
                <a:sym typeface="Georgia"/>
              </a:rPr>
              <a:t>Women entrepreneurs in catering/home food businesses.</a:t>
            </a:r>
            <a:endParaRPr sz="1400"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lang="en" sz="1400">
                <a:latin typeface="Georgia"/>
                <a:ea typeface="Georgia"/>
                <a:cs typeface="Georgia"/>
                <a:sym typeface="Georgia"/>
              </a:rPr>
            </a:br>
            <a:r>
              <a:rPr b="1" lang="en" sz="1400">
                <a:latin typeface="Georgia"/>
                <a:ea typeface="Georgia"/>
                <a:cs typeface="Georgia"/>
                <a:sym typeface="Georgia"/>
              </a:rPr>
              <a:t> Loan details:</a:t>
            </a:r>
            <a:r>
              <a:rPr lang="en" sz="1400">
                <a:latin typeface="Georgia"/>
                <a:ea typeface="Georgia"/>
                <a:cs typeface="Georgia"/>
                <a:sym typeface="Georgia"/>
              </a:rPr>
              <a:t> Small loans (~₹50,000 typical) for utensils/equipment; often with moratorium options and simpler documentation.</a:t>
            </a:r>
            <a:endParaRPr sz="1400"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lang="en" sz="1400">
                <a:latin typeface="Georgia"/>
                <a:ea typeface="Georgia"/>
                <a:cs typeface="Georgia"/>
                <a:sym typeface="Georgia"/>
              </a:rPr>
            </a:br>
            <a:r>
              <a:rPr b="1" lang="en" sz="1400">
                <a:latin typeface="Georgia"/>
                <a:ea typeface="Georgia"/>
                <a:cs typeface="Georgia"/>
                <a:sym typeface="Georgia"/>
              </a:rPr>
              <a:t> How to apply:</a:t>
            </a:r>
            <a:r>
              <a:rPr lang="en" sz="1400">
                <a:latin typeface="Georgia"/>
                <a:ea typeface="Georgia"/>
                <a:cs typeface="Georgia"/>
                <a:sym typeface="Georgia"/>
              </a:rPr>
              <a:t> Through designated bank branches / SBM/PMEGP link depending on state program. (Check bank’s micro-enterprise offerings.)</a:t>
            </a:r>
            <a:endParaRPr sz="1400"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2100"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5"/>
          <p:cNvSpPr txBox="1"/>
          <p:nvPr>
            <p:ph idx="1" type="body"/>
          </p:nvPr>
        </p:nvSpPr>
        <p:spPr>
          <a:xfrm>
            <a:off x="311700" y="155400"/>
            <a:ext cx="8520600" cy="462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457200" rtl="0" algn="l">
              <a:spcBef>
                <a:spcPts val="1800"/>
              </a:spcBef>
              <a:spcAft>
                <a:spcPts val="0"/>
              </a:spcAft>
              <a:buNone/>
            </a:pPr>
            <a:r>
              <a:rPr b="1" lang="en" sz="2000">
                <a:highlight>
                  <a:schemeClr val="lt2"/>
                </a:highlight>
                <a:latin typeface="Georgia"/>
                <a:ea typeface="Georgia"/>
                <a:cs typeface="Georgia"/>
                <a:sym typeface="Georgia"/>
              </a:rPr>
              <a:t>Startup India</a:t>
            </a:r>
            <a:endParaRPr b="1" sz="2000">
              <a:highlight>
                <a:schemeClr val="lt2"/>
              </a:highlight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400">
                <a:latin typeface="Georgia"/>
                <a:ea typeface="Georgia"/>
                <a:cs typeface="Georgia"/>
                <a:sym typeface="Georgia"/>
              </a:rPr>
              <a:t>Title: </a:t>
            </a:r>
            <a:r>
              <a:rPr lang="en" sz="1400">
                <a:latin typeface="Georgia"/>
                <a:ea typeface="Georgia"/>
                <a:cs typeface="Georgia"/>
                <a:sym typeface="Georgia"/>
              </a:rPr>
              <a:t>Startup India — registration, tax benefits &amp; incubation support</a:t>
            </a:r>
            <a:endParaRPr sz="1400"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400">
                <a:latin typeface="Georgia"/>
                <a:ea typeface="Georgia"/>
                <a:cs typeface="Georgia"/>
                <a:sym typeface="Georgia"/>
              </a:rPr>
              <a:t> Eligibility:</a:t>
            </a:r>
            <a:r>
              <a:rPr lang="en" sz="1400">
                <a:latin typeface="Georgia"/>
                <a:ea typeface="Georgia"/>
                <a:cs typeface="Georgia"/>
                <a:sym typeface="Georgia"/>
              </a:rPr>
              <a:t> DPIIT recognition for startups (innovative, scalable businesses).</a:t>
            </a:r>
            <a:endParaRPr sz="1400"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br>
              <a:rPr lang="en" sz="1400">
                <a:latin typeface="Georgia"/>
                <a:ea typeface="Georgia"/>
                <a:cs typeface="Georgia"/>
                <a:sym typeface="Georgia"/>
              </a:rPr>
            </a:br>
            <a:r>
              <a:rPr lang="en" sz="1400"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b="1" lang="en" sz="1400">
                <a:latin typeface="Georgia"/>
                <a:ea typeface="Georgia"/>
                <a:cs typeface="Georgia"/>
                <a:sym typeface="Georgia"/>
              </a:rPr>
              <a:t>Benefits: </a:t>
            </a:r>
            <a:r>
              <a:rPr lang="en" sz="1400">
                <a:latin typeface="Georgia"/>
                <a:ea typeface="Georgia"/>
                <a:cs typeface="Georgia"/>
                <a:sym typeface="Georgia"/>
              </a:rPr>
              <a:t>Income tax exemptions (subject to rules), easier compliance (self-certification), funding &amp; incubator connect, preferential IP fast-track.</a:t>
            </a:r>
            <a:endParaRPr sz="1400"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br>
              <a:rPr lang="en" sz="1400">
                <a:latin typeface="Georgia"/>
                <a:ea typeface="Georgia"/>
                <a:cs typeface="Georgia"/>
                <a:sym typeface="Georgia"/>
              </a:rPr>
            </a:br>
            <a:r>
              <a:rPr b="1" lang="en" sz="1400">
                <a:latin typeface="Georgia"/>
                <a:ea typeface="Georgia"/>
                <a:cs typeface="Georgia"/>
                <a:sym typeface="Georgia"/>
              </a:rPr>
              <a:t> Action steps: </a:t>
            </a:r>
            <a:endParaRPr b="1" sz="1400"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400">
                <a:latin typeface="Georgia"/>
                <a:ea typeface="Georgia"/>
                <a:cs typeface="Georgia"/>
                <a:sym typeface="Georgia"/>
              </a:rPr>
              <a:t>1) Register entity (LLP/private company); </a:t>
            </a:r>
            <a:endParaRPr sz="1400"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400">
                <a:latin typeface="Georgia"/>
                <a:ea typeface="Georgia"/>
                <a:cs typeface="Georgia"/>
                <a:sym typeface="Georgia"/>
              </a:rPr>
              <a:t>2) Apply for DPIIT recognition;</a:t>
            </a:r>
            <a:endParaRPr sz="1400"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400">
                <a:latin typeface="Georgia"/>
                <a:ea typeface="Georgia"/>
                <a:cs typeface="Georgia"/>
                <a:sym typeface="Georgia"/>
              </a:rPr>
              <a:t> 3) Use Startup India portal to find incubators/funding challenges.</a:t>
            </a:r>
            <a:endParaRPr sz="1400"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400">
                <a:latin typeface="Georgia"/>
                <a:ea typeface="Georgia"/>
                <a:cs typeface="Georgia"/>
                <a:sym typeface="Georgia"/>
              </a:rPr>
              <a:t> (</a:t>
            </a:r>
            <a:r>
              <a:rPr lang="en" sz="1400" u="sng">
                <a:solidFill>
                  <a:srgbClr val="1155CC"/>
                </a:solidFill>
                <a:latin typeface="Georgia"/>
                <a:ea typeface="Georgia"/>
                <a:cs typeface="Georgia"/>
                <a:sym typeface="Georgia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The Economic Times</a:t>
            </a:r>
            <a:r>
              <a:rPr lang="en" sz="1400">
                <a:latin typeface="Georgia"/>
                <a:ea typeface="Georgia"/>
                <a:cs typeface="Georgia"/>
                <a:sym typeface="Georgia"/>
              </a:rPr>
              <a:t>)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6"/>
          <p:cNvSpPr txBox="1"/>
          <p:nvPr>
            <p:ph idx="1" type="body"/>
          </p:nvPr>
        </p:nvSpPr>
        <p:spPr>
          <a:xfrm>
            <a:off x="311700" y="242025"/>
            <a:ext cx="8520600" cy="4326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457200" rtl="0" algn="l">
              <a:spcBef>
                <a:spcPts val="1800"/>
              </a:spcBef>
              <a:spcAft>
                <a:spcPts val="0"/>
              </a:spcAft>
              <a:buNone/>
            </a:pPr>
            <a:r>
              <a:rPr b="1" lang="en" sz="2094">
                <a:highlight>
                  <a:schemeClr val="lt2"/>
                </a:highlight>
                <a:latin typeface="Georgia"/>
                <a:ea typeface="Georgia"/>
                <a:cs typeface="Georgia"/>
                <a:sym typeface="Georgia"/>
              </a:rPr>
              <a:t>Atal Innovation Mission (AIM) &amp; incubation </a:t>
            </a:r>
            <a:endParaRPr b="1" sz="2094">
              <a:highlight>
                <a:schemeClr val="lt2"/>
              </a:highlight>
              <a:latin typeface="Georgia"/>
              <a:ea typeface="Georgia"/>
              <a:cs typeface="Georgia"/>
              <a:sym typeface="Georgia"/>
            </a:endParaRPr>
          </a:p>
          <a:p>
            <a:pPr indent="0" lvl="0" marL="457200" rtl="0" algn="l">
              <a:spcBef>
                <a:spcPts val="1800"/>
              </a:spcBef>
              <a:spcAft>
                <a:spcPts val="0"/>
              </a:spcAft>
              <a:buNone/>
            </a:pPr>
            <a:r>
              <a:t/>
            </a:r>
            <a:endParaRPr b="1" sz="1584">
              <a:latin typeface="Georgia"/>
              <a:ea typeface="Georgia"/>
              <a:cs typeface="Georgia"/>
              <a:sym typeface="Georgia"/>
            </a:endParaRPr>
          </a:p>
          <a:p>
            <a:pPr indent="0" lvl="0" marL="457200" rtl="0" algn="l">
              <a:spcBef>
                <a:spcPts val="1800"/>
              </a:spcBef>
              <a:spcAft>
                <a:spcPts val="0"/>
              </a:spcAft>
              <a:buNone/>
            </a:pPr>
            <a:r>
              <a:rPr b="1" lang="en" sz="1584">
                <a:latin typeface="Georgia"/>
                <a:ea typeface="Georgia"/>
                <a:cs typeface="Georgia"/>
                <a:sym typeface="Georgia"/>
              </a:rPr>
              <a:t>Title:</a:t>
            </a:r>
            <a:r>
              <a:rPr lang="en" sz="1584">
                <a:latin typeface="Georgia"/>
                <a:ea typeface="Georgia"/>
                <a:cs typeface="Georgia"/>
                <a:sym typeface="Georgia"/>
              </a:rPr>
              <a:t> Atal Innovation Mission — incubation, grants &amp; prototype funding</a:t>
            </a:r>
            <a:endParaRPr sz="1584">
              <a:latin typeface="Georgia"/>
              <a:ea typeface="Georgia"/>
              <a:cs typeface="Georgia"/>
              <a:sym typeface="Georgia"/>
            </a:endParaRPr>
          </a:p>
          <a:p>
            <a:pPr indent="0" lvl="0" marL="457200" rtl="0" algn="l">
              <a:spcBef>
                <a:spcPts val="1800"/>
              </a:spcBef>
              <a:spcAft>
                <a:spcPts val="0"/>
              </a:spcAft>
              <a:buNone/>
            </a:pPr>
            <a:br>
              <a:rPr lang="en" sz="1584">
                <a:latin typeface="Georgia"/>
                <a:ea typeface="Georgia"/>
                <a:cs typeface="Georgia"/>
                <a:sym typeface="Georgia"/>
              </a:rPr>
            </a:br>
            <a:r>
              <a:rPr b="1" lang="en" sz="1584">
                <a:latin typeface="Georgia"/>
                <a:ea typeface="Georgia"/>
                <a:cs typeface="Georgia"/>
                <a:sym typeface="Georgia"/>
              </a:rPr>
              <a:t> Who benefits:</a:t>
            </a:r>
            <a:r>
              <a:rPr lang="en" sz="1584">
                <a:latin typeface="Georgia"/>
                <a:ea typeface="Georgia"/>
                <a:cs typeface="Georgia"/>
                <a:sym typeface="Georgia"/>
              </a:rPr>
              <a:t> Startups, innovators, school incubators.</a:t>
            </a:r>
            <a:endParaRPr sz="1584">
              <a:latin typeface="Georgia"/>
              <a:ea typeface="Georgia"/>
              <a:cs typeface="Georgia"/>
              <a:sym typeface="Georgia"/>
            </a:endParaRPr>
          </a:p>
          <a:p>
            <a:pPr indent="0" lvl="0" marL="457200" rtl="0" algn="l">
              <a:spcBef>
                <a:spcPts val="1800"/>
              </a:spcBef>
              <a:spcAft>
                <a:spcPts val="400"/>
              </a:spcAft>
              <a:buNone/>
            </a:pPr>
            <a:br>
              <a:rPr lang="en" sz="1584">
                <a:latin typeface="Georgia"/>
                <a:ea typeface="Georgia"/>
                <a:cs typeface="Georgia"/>
                <a:sym typeface="Georgia"/>
              </a:rPr>
            </a:br>
            <a:r>
              <a:rPr lang="en" sz="1584"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b="1" lang="en" sz="1584">
                <a:latin typeface="Georgia"/>
                <a:ea typeface="Georgia"/>
                <a:cs typeface="Georgia"/>
                <a:sym typeface="Georgia"/>
              </a:rPr>
              <a:t>What to do:</a:t>
            </a:r>
            <a:r>
              <a:rPr lang="en" sz="1584">
                <a:latin typeface="Georgia"/>
                <a:ea typeface="Georgia"/>
                <a:cs typeface="Georgia"/>
                <a:sym typeface="Georgia"/>
              </a:rPr>
              <a:t> Apply to Atal Incubation Centre (AIC) near you or submit project idea to AIM portals for grants or </a:t>
            </a:r>
            <a:r>
              <a:rPr lang="en" sz="1584">
                <a:latin typeface="Georgia"/>
                <a:ea typeface="Georgia"/>
                <a:cs typeface="Georgia"/>
                <a:sym typeface="Georgia"/>
              </a:rPr>
              <a:t>makerspace</a:t>
            </a:r>
            <a:r>
              <a:rPr lang="en" sz="1584">
                <a:latin typeface="Georgia"/>
                <a:ea typeface="Georgia"/>
                <a:cs typeface="Georgia"/>
                <a:sym typeface="Georgia"/>
              </a:rPr>
              <a:t> support. AIM helps prototype-to-market support and connections to investors.</a:t>
            </a:r>
            <a:endParaRPr sz="2784"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7"/>
          <p:cNvSpPr txBox="1"/>
          <p:nvPr>
            <p:ph idx="1" type="body"/>
          </p:nvPr>
        </p:nvSpPr>
        <p:spPr>
          <a:xfrm>
            <a:off x="311700" y="296175"/>
            <a:ext cx="8520600" cy="427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7500" lnSpcReduction="20000"/>
          </a:bodyPr>
          <a:lstStyle/>
          <a:p>
            <a:pPr indent="0" lvl="0" marL="0" rtl="0" algn="l">
              <a:spcBef>
                <a:spcPts val="2400"/>
              </a:spcBef>
              <a:spcAft>
                <a:spcPts val="0"/>
              </a:spcAft>
              <a:buNone/>
            </a:pPr>
            <a:r>
              <a:rPr b="1" lang="en" sz="2342">
                <a:highlight>
                  <a:schemeClr val="lt2"/>
                </a:highlight>
                <a:latin typeface="Georgia"/>
                <a:ea typeface="Georgia"/>
                <a:cs typeface="Georgia"/>
                <a:sym typeface="Georgia"/>
              </a:rPr>
              <a:t>SOURCES &amp; CITATIONS :</a:t>
            </a:r>
            <a:endParaRPr b="1" sz="2342">
              <a:highlight>
                <a:schemeClr val="lt2"/>
              </a:highlight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56260"/>
              <a:buFont typeface="Arial"/>
              <a:buNone/>
            </a:pPr>
            <a:r>
              <a:rPr lang="en" sz="1955">
                <a:latin typeface="Georgia"/>
                <a:ea typeface="Georgia"/>
                <a:cs typeface="Georgia"/>
                <a:sym typeface="Georgia"/>
              </a:rPr>
              <a:t>Cites for the primary government pages I used for core facts:</a:t>
            </a:r>
            <a:endParaRPr sz="1955">
              <a:latin typeface="Georgia"/>
              <a:ea typeface="Georgia"/>
              <a:cs typeface="Georgia"/>
              <a:sym typeface="Georgia"/>
            </a:endParaRPr>
          </a:p>
          <a:p>
            <a:pPr indent="-324820" lvl="0" marL="457200" rtl="0" algn="l">
              <a:spcBef>
                <a:spcPts val="1200"/>
              </a:spcBef>
              <a:spcAft>
                <a:spcPts val="0"/>
              </a:spcAft>
              <a:buSzPct val="100000"/>
              <a:buFont typeface="Georgia"/>
              <a:buChar char="●"/>
            </a:pPr>
            <a:r>
              <a:rPr lang="en" sz="1955">
                <a:latin typeface="Georgia"/>
                <a:ea typeface="Georgia"/>
                <a:cs typeface="Georgia"/>
                <a:sym typeface="Georgia"/>
              </a:rPr>
              <a:t>PMMY — MyScheme / MUDRA pages. (</a:t>
            </a:r>
            <a:r>
              <a:rPr lang="en" sz="1955" u="sng">
                <a:solidFill>
                  <a:srgbClr val="1155CC"/>
                </a:solidFill>
                <a:latin typeface="Georgia"/>
                <a:ea typeface="Georgia"/>
                <a:cs typeface="Georgia"/>
                <a:sym typeface="Georgia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myscheme.gov.in</a:t>
            </a:r>
            <a:r>
              <a:rPr lang="en" sz="1955">
                <a:latin typeface="Georgia"/>
                <a:ea typeface="Georgia"/>
                <a:cs typeface="Georgia"/>
                <a:sym typeface="Georgia"/>
              </a:rPr>
              <a:t>)</a:t>
            </a:r>
            <a:br>
              <a:rPr lang="en" sz="1955">
                <a:latin typeface="Georgia"/>
                <a:ea typeface="Georgia"/>
                <a:cs typeface="Georgia"/>
                <a:sym typeface="Georgia"/>
              </a:rPr>
            </a:br>
            <a:endParaRPr sz="1955">
              <a:latin typeface="Georgia"/>
              <a:ea typeface="Georgia"/>
              <a:cs typeface="Georgia"/>
              <a:sym typeface="Georgia"/>
            </a:endParaRPr>
          </a:p>
          <a:p>
            <a:pPr indent="-324820" lvl="0" marL="457200" rtl="0" algn="l">
              <a:spcBef>
                <a:spcPts val="0"/>
              </a:spcBef>
              <a:spcAft>
                <a:spcPts val="0"/>
              </a:spcAft>
              <a:buSzPct val="100000"/>
              <a:buFont typeface="Georgia"/>
              <a:buChar char="●"/>
            </a:pPr>
            <a:r>
              <a:rPr lang="en" sz="1955">
                <a:latin typeface="Georgia"/>
                <a:ea typeface="Georgia"/>
                <a:cs typeface="Georgia"/>
                <a:sym typeface="Georgia"/>
              </a:rPr>
              <a:t>Stand-Up India official scheme info. (</a:t>
            </a:r>
            <a:r>
              <a:rPr lang="en" sz="1955" u="sng">
                <a:solidFill>
                  <a:srgbClr val="1155CC"/>
                </a:solidFill>
                <a:latin typeface="Georgia"/>
                <a:ea typeface="Georgia"/>
                <a:cs typeface="Georgia"/>
                <a:sym typeface="Georgia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myscheme.gov.in</a:t>
            </a:r>
            <a:r>
              <a:rPr lang="en" sz="1955">
                <a:latin typeface="Georgia"/>
                <a:ea typeface="Georgia"/>
                <a:cs typeface="Georgia"/>
                <a:sym typeface="Georgia"/>
              </a:rPr>
              <a:t>)</a:t>
            </a:r>
            <a:br>
              <a:rPr lang="en" sz="1955">
                <a:latin typeface="Georgia"/>
                <a:ea typeface="Georgia"/>
                <a:cs typeface="Georgia"/>
                <a:sym typeface="Georgia"/>
              </a:rPr>
            </a:br>
            <a:endParaRPr sz="1955">
              <a:latin typeface="Georgia"/>
              <a:ea typeface="Georgia"/>
              <a:cs typeface="Georgia"/>
              <a:sym typeface="Georgia"/>
            </a:endParaRPr>
          </a:p>
          <a:p>
            <a:pPr indent="-324820" lvl="0" marL="457200" rtl="0" algn="l">
              <a:spcBef>
                <a:spcPts val="0"/>
              </a:spcBef>
              <a:spcAft>
                <a:spcPts val="0"/>
              </a:spcAft>
              <a:buSzPct val="100000"/>
              <a:buFont typeface="Georgia"/>
              <a:buChar char="●"/>
            </a:pPr>
            <a:r>
              <a:rPr lang="en" sz="1955">
                <a:latin typeface="Georgia"/>
                <a:ea typeface="Georgia"/>
                <a:cs typeface="Georgia"/>
                <a:sym typeface="Georgia"/>
              </a:rPr>
              <a:t>CGTMSE official homepage and guarantee limits. (</a:t>
            </a:r>
            <a:r>
              <a:rPr lang="en" sz="1955" u="sng">
                <a:solidFill>
                  <a:srgbClr val="1155CC"/>
                </a:solidFill>
                <a:latin typeface="Georgia"/>
                <a:ea typeface="Georgia"/>
                <a:cs typeface="Georgia"/>
                <a:sym typeface="Georgia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cgtmse.in</a:t>
            </a:r>
            <a:r>
              <a:rPr lang="en" sz="1955">
                <a:latin typeface="Georgia"/>
                <a:ea typeface="Georgia"/>
                <a:cs typeface="Georgia"/>
                <a:sym typeface="Georgia"/>
              </a:rPr>
              <a:t>)</a:t>
            </a:r>
            <a:br>
              <a:rPr lang="en" sz="1955">
                <a:latin typeface="Georgia"/>
                <a:ea typeface="Georgia"/>
                <a:cs typeface="Georgia"/>
                <a:sym typeface="Georgia"/>
              </a:rPr>
            </a:br>
            <a:endParaRPr sz="1955">
              <a:latin typeface="Georgia"/>
              <a:ea typeface="Georgia"/>
              <a:cs typeface="Georgia"/>
              <a:sym typeface="Georgia"/>
            </a:endParaRPr>
          </a:p>
          <a:p>
            <a:pPr indent="-324820" lvl="0" marL="457200" rtl="0" algn="l">
              <a:spcBef>
                <a:spcPts val="0"/>
              </a:spcBef>
              <a:spcAft>
                <a:spcPts val="0"/>
              </a:spcAft>
              <a:buSzPct val="100000"/>
              <a:buFont typeface="Georgia"/>
              <a:buChar char="●"/>
            </a:pPr>
            <a:r>
              <a:rPr lang="en" sz="1955">
                <a:latin typeface="Georgia"/>
                <a:ea typeface="Georgia"/>
                <a:cs typeface="Georgia"/>
                <a:sym typeface="Georgia"/>
              </a:rPr>
              <a:t>PMKVY — MSDE / NSDC pages. (</a:t>
            </a:r>
            <a:r>
              <a:rPr lang="en" sz="1955" u="sng">
                <a:solidFill>
                  <a:srgbClr val="1155CC"/>
                </a:solidFill>
                <a:latin typeface="Georgia"/>
                <a:ea typeface="Georgia"/>
                <a:cs typeface="Georgia"/>
                <a:sym typeface="Georgia"/>
                <a:hlinkClick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msde.gov.in</a:t>
            </a:r>
            <a:r>
              <a:rPr lang="en" sz="1955">
                <a:latin typeface="Georgia"/>
                <a:ea typeface="Georgia"/>
                <a:cs typeface="Georgia"/>
                <a:sym typeface="Georgia"/>
              </a:rPr>
              <a:t>)</a:t>
            </a:r>
            <a:br>
              <a:rPr lang="en" sz="1955">
                <a:latin typeface="Georgia"/>
                <a:ea typeface="Georgia"/>
                <a:cs typeface="Georgia"/>
                <a:sym typeface="Georgia"/>
              </a:rPr>
            </a:br>
            <a:endParaRPr sz="1955">
              <a:latin typeface="Georgia"/>
              <a:ea typeface="Georgia"/>
              <a:cs typeface="Georgia"/>
              <a:sym typeface="Georgia"/>
            </a:endParaRPr>
          </a:p>
          <a:p>
            <a:pPr indent="-324820" lvl="0" marL="457200" rtl="0" algn="l">
              <a:spcBef>
                <a:spcPts val="0"/>
              </a:spcBef>
              <a:spcAft>
                <a:spcPts val="0"/>
              </a:spcAft>
              <a:buSzPct val="100000"/>
              <a:buFont typeface="Georgia"/>
              <a:buChar char="●"/>
            </a:pPr>
            <a:r>
              <a:rPr lang="en" sz="1955">
                <a:latin typeface="Georgia"/>
                <a:ea typeface="Georgia"/>
                <a:cs typeface="Georgia"/>
                <a:sym typeface="Georgia"/>
              </a:rPr>
              <a:t>PMEGP — KVIC portal. (</a:t>
            </a:r>
            <a:r>
              <a:rPr lang="en" sz="1955" u="sng">
                <a:solidFill>
                  <a:srgbClr val="1155CC"/>
                </a:solidFill>
                <a:latin typeface="Georgia"/>
                <a:ea typeface="Georgia"/>
                <a:cs typeface="Georgia"/>
                <a:sym typeface="Georgia"/>
                <a:hlinkClick r:id="rId7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kviconline.gov.in</a:t>
            </a:r>
            <a:r>
              <a:rPr lang="en" sz="1955">
                <a:latin typeface="Georgia"/>
                <a:ea typeface="Georgia"/>
                <a:cs typeface="Georgia"/>
                <a:sym typeface="Georgia"/>
              </a:rPr>
              <a:t>)</a:t>
            </a:r>
            <a:br>
              <a:rPr lang="en" sz="1955">
                <a:latin typeface="Georgia"/>
                <a:ea typeface="Georgia"/>
                <a:cs typeface="Georgia"/>
                <a:sym typeface="Georgia"/>
              </a:rPr>
            </a:br>
            <a:endParaRPr sz="1955">
              <a:latin typeface="Georgia"/>
              <a:ea typeface="Georgia"/>
              <a:cs typeface="Georgia"/>
              <a:sym typeface="Georgia"/>
            </a:endParaRPr>
          </a:p>
          <a:p>
            <a:pPr indent="-324820" lvl="0" marL="457200" rtl="0" algn="l">
              <a:spcBef>
                <a:spcPts val="0"/>
              </a:spcBef>
              <a:spcAft>
                <a:spcPts val="0"/>
              </a:spcAft>
              <a:buSzPct val="100000"/>
              <a:buFont typeface="Georgia"/>
              <a:buChar char="●"/>
            </a:pPr>
            <a:r>
              <a:rPr lang="en" sz="1955">
                <a:latin typeface="Georgia"/>
                <a:ea typeface="Georgia"/>
                <a:cs typeface="Georgia"/>
                <a:sym typeface="Georgia"/>
              </a:rPr>
              <a:t>NULM, DDU-GKY &amp; Skill India pages. (</a:t>
            </a:r>
            <a:r>
              <a:rPr lang="en" sz="1955" u="sng">
                <a:solidFill>
                  <a:srgbClr val="1155CC"/>
                </a:solidFill>
                <a:latin typeface="Georgia"/>
                <a:ea typeface="Georgia"/>
                <a:cs typeface="Georgia"/>
                <a:sym typeface="Georgia"/>
                <a:hlinkClick r:id="rId8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nulm.gov.in</a:t>
            </a:r>
            <a:r>
              <a:rPr lang="en" sz="1955">
                <a:latin typeface="Georgia"/>
                <a:ea typeface="Georgia"/>
                <a:cs typeface="Georgia"/>
                <a:sym typeface="Georgia"/>
              </a:rPr>
              <a:t>)</a:t>
            </a:r>
            <a:br>
              <a:rPr lang="en" sz="1955">
                <a:latin typeface="Georgia"/>
                <a:ea typeface="Georgia"/>
                <a:cs typeface="Georgia"/>
                <a:sym typeface="Georgia"/>
              </a:rPr>
            </a:br>
            <a:endParaRPr sz="1955">
              <a:latin typeface="Georgia"/>
              <a:ea typeface="Georgia"/>
              <a:cs typeface="Georgia"/>
              <a:sym typeface="Georgia"/>
            </a:endParaRPr>
          </a:p>
          <a:p>
            <a:pPr indent="-324820" lvl="0" marL="457200" rtl="0" algn="l">
              <a:spcBef>
                <a:spcPts val="0"/>
              </a:spcBef>
              <a:spcAft>
                <a:spcPts val="0"/>
              </a:spcAft>
              <a:buSzPct val="100000"/>
              <a:buFont typeface="Georgia"/>
              <a:buChar char="●"/>
            </a:pPr>
            <a:r>
              <a:rPr lang="en" sz="1955">
                <a:latin typeface="Georgia"/>
                <a:ea typeface="Georgia"/>
                <a:cs typeface="Georgia"/>
                <a:sym typeface="Georgia"/>
              </a:rPr>
              <a:t>ODOP/UP updates (news on ODOP expansion &amp; export growth). (</a:t>
            </a:r>
            <a:r>
              <a:rPr lang="en" sz="1955" u="sng">
                <a:solidFill>
                  <a:srgbClr val="1155CC"/>
                </a:solidFill>
                <a:latin typeface="Georgia"/>
                <a:ea typeface="Georgia"/>
                <a:cs typeface="Georgia"/>
                <a:sym typeface="Georgia"/>
                <a:hlinkClick r:id="rId9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The Times of India</a:t>
            </a:r>
            <a:r>
              <a:rPr lang="en" sz="1955">
                <a:latin typeface="Georgia"/>
                <a:ea typeface="Georgia"/>
                <a:cs typeface="Georgia"/>
                <a:sym typeface="Georgia"/>
              </a:rPr>
              <a:t>)</a:t>
            </a:r>
            <a:br>
              <a:rPr lang="en" sz="1955">
                <a:latin typeface="Georgia"/>
                <a:ea typeface="Georgia"/>
                <a:cs typeface="Georgia"/>
                <a:sym typeface="Georgia"/>
              </a:rPr>
            </a:br>
            <a:endParaRPr sz="1670"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/>
          <p:nvPr>
            <p:ph type="title"/>
          </p:nvPr>
        </p:nvSpPr>
        <p:spPr>
          <a:xfrm>
            <a:off x="311700" y="177050"/>
            <a:ext cx="8520600" cy="88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48888"/>
              <a:buFont typeface="Arial"/>
              <a:buNone/>
            </a:pPr>
            <a:r>
              <a:rPr b="1" lang="en" sz="2250">
                <a:solidFill>
                  <a:srgbClr val="26A69A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lang="en" sz="2250">
                <a:highlight>
                  <a:schemeClr val="lt2"/>
                </a:highlight>
                <a:latin typeface="Georgia"/>
                <a:ea typeface="Georgia"/>
                <a:cs typeface="Georgia"/>
                <a:sym typeface="Georgia"/>
              </a:rPr>
              <a:t>Quick checklist before applying </a:t>
            </a:r>
            <a:endParaRPr b="1" sz="2250">
              <a:highlight>
                <a:schemeClr val="lt2"/>
              </a:highlight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>
              <a:highlight>
                <a:schemeClr val="lt2"/>
              </a:highlight>
            </a:endParaRPr>
          </a:p>
        </p:txBody>
      </p:sp>
      <p:sp>
        <p:nvSpPr>
          <p:cNvPr id="66" name="Google Shape;66;p14"/>
          <p:cNvSpPr txBox="1"/>
          <p:nvPr>
            <p:ph idx="1" type="body"/>
          </p:nvPr>
        </p:nvSpPr>
        <p:spPr>
          <a:xfrm>
            <a:off x="311700" y="794275"/>
            <a:ext cx="8520600" cy="4190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62500" lnSpcReduction="20000"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45833"/>
              <a:buFont typeface="Arial"/>
              <a:buNone/>
            </a:pPr>
            <a:r>
              <a:rPr b="1" lang="en" sz="2400">
                <a:latin typeface="Georgia"/>
                <a:ea typeface="Georgia"/>
                <a:cs typeface="Georgia"/>
                <a:sym typeface="Georgia"/>
              </a:rPr>
              <a:t>Checklist (tick boxes):</a:t>
            </a:r>
            <a:endParaRPr b="1" sz="2400">
              <a:latin typeface="Georgia"/>
              <a:ea typeface="Georgia"/>
              <a:cs typeface="Georgia"/>
              <a:sym typeface="Georgia"/>
            </a:endParaRPr>
          </a:p>
          <a:p>
            <a:pPr indent="-323850" lvl="0" marL="457200" rtl="0" algn="l">
              <a:spcBef>
                <a:spcPts val="1200"/>
              </a:spcBef>
              <a:spcAft>
                <a:spcPts val="0"/>
              </a:spcAft>
              <a:buSzPct val="100000"/>
              <a:buFont typeface="Georgia"/>
              <a:buChar char="●"/>
            </a:pPr>
            <a:r>
              <a:rPr lang="en" sz="2400">
                <a:latin typeface="Georgia"/>
                <a:ea typeface="Georgia"/>
                <a:cs typeface="Georgia"/>
                <a:sym typeface="Georgia"/>
              </a:rPr>
              <a:t>Aadhaar, PAN, bank account in applicant’s name</a:t>
            </a:r>
            <a:br>
              <a:rPr lang="en" sz="2400">
                <a:latin typeface="Georgia"/>
                <a:ea typeface="Georgia"/>
                <a:cs typeface="Georgia"/>
                <a:sym typeface="Georgia"/>
              </a:rPr>
            </a:br>
            <a:endParaRPr sz="2400">
              <a:latin typeface="Georgia"/>
              <a:ea typeface="Georgia"/>
              <a:cs typeface="Georgia"/>
              <a:sym typeface="Georgia"/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ct val="100000"/>
              <a:buFont typeface="Georgia"/>
              <a:buChar char="●"/>
            </a:pPr>
            <a:r>
              <a:rPr lang="en" sz="2400">
                <a:latin typeface="Georgia"/>
                <a:ea typeface="Georgia"/>
                <a:cs typeface="Georgia"/>
                <a:sym typeface="Georgia"/>
              </a:rPr>
              <a:t>Project concept note (1 page) + basic cost estimate</a:t>
            </a:r>
            <a:br>
              <a:rPr lang="en" sz="2400">
                <a:latin typeface="Georgia"/>
                <a:ea typeface="Georgia"/>
                <a:cs typeface="Georgia"/>
                <a:sym typeface="Georgia"/>
              </a:rPr>
            </a:br>
            <a:endParaRPr sz="2400">
              <a:latin typeface="Georgia"/>
              <a:ea typeface="Georgia"/>
              <a:cs typeface="Georgia"/>
              <a:sym typeface="Georgia"/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ct val="100000"/>
              <a:buFont typeface="Georgia"/>
              <a:buChar char="●"/>
            </a:pPr>
            <a:r>
              <a:rPr lang="en" sz="2400">
                <a:latin typeface="Georgia"/>
                <a:ea typeface="Georgia"/>
                <a:cs typeface="Georgia"/>
                <a:sym typeface="Georgia"/>
              </a:rPr>
              <a:t>Proof of residence, ID and business address (if existing)</a:t>
            </a:r>
            <a:br>
              <a:rPr lang="en" sz="2400">
                <a:latin typeface="Georgia"/>
                <a:ea typeface="Georgia"/>
                <a:cs typeface="Georgia"/>
                <a:sym typeface="Georgia"/>
              </a:rPr>
            </a:br>
            <a:endParaRPr sz="2400">
              <a:latin typeface="Georgia"/>
              <a:ea typeface="Georgia"/>
              <a:cs typeface="Georgia"/>
              <a:sym typeface="Georgia"/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ct val="100000"/>
              <a:buFont typeface="Georgia"/>
              <a:buChar char="●"/>
            </a:pPr>
            <a:r>
              <a:rPr lang="en" sz="2400">
                <a:latin typeface="Georgia"/>
                <a:ea typeface="Georgia"/>
                <a:cs typeface="Georgia"/>
                <a:sym typeface="Georgia"/>
              </a:rPr>
              <a:t>Recent bank statements (6 months) / proof of income</a:t>
            </a:r>
            <a:br>
              <a:rPr lang="en" sz="2400">
                <a:latin typeface="Georgia"/>
                <a:ea typeface="Georgia"/>
                <a:cs typeface="Georgia"/>
                <a:sym typeface="Georgia"/>
              </a:rPr>
            </a:br>
            <a:endParaRPr sz="2400">
              <a:latin typeface="Georgia"/>
              <a:ea typeface="Georgia"/>
              <a:cs typeface="Georgia"/>
              <a:sym typeface="Georgia"/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ct val="100000"/>
              <a:buFont typeface="Georgia"/>
              <a:buChar char="●"/>
            </a:pPr>
            <a:r>
              <a:rPr lang="en" sz="2400">
                <a:latin typeface="Georgia"/>
                <a:ea typeface="Georgia"/>
                <a:cs typeface="Georgia"/>
                <a:sym typeface="Georgia"/>
              </a:rPr>
              <a:t>2–3 photographs of product or prototype (if product-based)</a:t>
            </a:r>
            <a:br>
              <a:rPr lang="en" sz="2400">
                <a:latin typeface="Georgia"/>
                <a:ea typeface="Georgia"/>
                <a:cs typeface="Georgia"/>
                <a:sym typeface="Georgia"/>
              </a:rPr>
            </a:br>
            <a:endParaRPr sz="2400">
              <a:latin typeface="Georgia"/>
              <a:ea typeface="Georgia"/>
              <a:cs typeface="Georgia"/>
              <a:sym typeface="Georgia"/>
            </a:endParaRPr>
          </a:p>
          <a:p>
            <a:pPr indent="-272256" lvl="0" marL="457200" rtl="0" algn="l">
              <a:spcBef>
                <a:spcPts val="0"/>
              </a:spcBef>
              <a:spcAft>
                <a:spcPts val="0"/>
              </a:spcAft>
              <a:buSzPct val="45833"/>
              <a:buFont typeface="Arial"/>
              <a:buChar char="●"/>
            </a:pPr>
            <a:r>
              <a:rPr lang="en" sz="2400">
                <a:latin typeface="Georgia"/>
                <a:ea typeface="Georgia"/>
                <a:cs typeface="Georgia"/>
                <a:sym typeface="Georgia"/>
              </a:rPr>
              <a:t>Any existing enterprise registration (Udyam/Shop &amp; Establishment/GST)</a:t>
            </a:r>
            <a:br>
              <a:rPr lang="en" sz="2400">
                <a:latin typeface="Georgia"/>
                <a:ea typeface="Georgia"/>
                <a:cs typeface="Georgia"/>
                <a:sym typeface="Georgia"/>
              </a:rPr>
            </a:br>
            <a:r>
              <a:rPr lang="en" sz="2400">
                <a:latin typeface="Georgia"/>
                <a:ea typeface="Georgia"/>
                <a:cs typeface="Georgia"/>
                <a:sym typeface="Georgia"/>
              </a:rPr>
              <a:t> Tip: For first-time micro-entrepreneurs, a simple one-page project report is enough — include product, raw materials, market and estimated costs.</a:t>
            </a:r>
            <a:br>
              <a:rPr lang="en" sz="1100">
                <a:latin typeface="Georgia"/>
                <a:ea typeface="Georgia"/>
                <a:cs typeface="Georgia"/>
                <a:sym typeface="Georgia"/>
              </a:rPr>
            </a:br>
            <a:endParaRPr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/>
          <p:nvPr>
            <p:ph type="title"/>
          </p:nvPr>
        </p:nvSpPr>
        <p:spPr>
          <a:xfrm>
            <a:off x="311700" y="274517"/>
            <a:ext cx="8520600" cy="617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SzPts val="990"/>
              <a:buNone/>
            </a:pPr>
            <a:r>
              <a:rPr b="1" lang="en" sz="2090">
                <a:solidFill>
                  <a:srgbClr val="26A69A"/>
                </a:solidFill>
                <a:highlight>
                  <a:schemeClr val="lt2"/>
                </a:highlight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lang="en" sz="2090">
                <a:highlight>
                  <a:schemeClr val="lt2"/>
                </a:highlight>
                <a:latin typeface="Georgia"/>
                <a:ea typeface="Georgia"/>
                <a:cs typeface="Georgia"/>
                <a:sym typeface="Georgia"/>
              </a:rPr>
              <a:t>PMMY (Pradhan Mantri Mudra Yojana</a:t>
            </a:r>
            <a:r>
              <a:rPr b="1" lang="en" sz="2090">
                <a:highlight>
                  <a:schemeClr val="lt2"/>
                </a:highlight>
                <a:latin typeface="Arial"/>
                <a:ea typeface="Arial"/>
                <a:cs typeface="Arial"/>
                <a:sym typeface="Arial"/>
              </a:rPr>
              <a:t>)</a:t>
            </a:r>
            <a:endParaRPr b="1" sz="2090">
              <a:highlight>
                <a:schemeClr val="lt2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sz="2700"/>
          </a:p>
        </p:txBody>
      </p:sp>
      <p:sp>
        <p:nvSpPr>
          <p:cNvPr id="72" name="Google Shape;72;p15"/>
          <p:cNvSpPr txBox="1"/>
          <p:nvPr>
            <p:ph idx="1" type="body"/>
          </p:nvPr>
        </p:nvSpPr>
        <p:spPr>
          <a:xfrm>
            <a:off x="311700" y="1021558"/>
            <a:ext cx="8520600" cy="400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500">
                <a:latin typeface="Georgia"/>
                <a:ea typeface="Georgia"/>
                <a:cs typeface="Georgia"/>
                <a:sym typeface="Georgia"/>
              </a:rPr>
              <a:t>Title:</a:t>
            </a:r>
            <a:r>
              <a:rPr lang="en" sz="1500">
                <a:latin typeface="Georgia"/>
                <a:ea typeface="Georgia"/>
                <a:cs typeface="Georgia"/>
                <a:sym typeface="Georgia"/>
              </a:rPr>
              <a:t> Pradhan Mantri Mudra Yojana (PMMY) — Micro-credit for non-farm micro enterprises</a:t>
            </a:r>
            <a:br>
              <a:rPr lang="en" sz="1500">
                <a:latin typeface="Georgia"/>
                <a:ea typeface="Georgia"/>
                <a:cs typeface="Georgia"/>
                <a:sym typeface="Georgia"/>
              </a:rPr>
            </a:br>
            <a:r>
              <a:rPr lang="en" sz="1500"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b="1" lang="en" sz="1500">
                <a:latin typeface="Georgia"/>
                <a:ea typeface="Georgia"/>
                <a:cs typeface="Georgia"/>
                <a:sym typeface="Georgia"/>
              </a:rPr>
              <a:t>Eligibility</a:t>
            </a:r>
            <a:r>
              <a:rPr lang="en" sz="1500">
                <a:latin typeface="Georgia"/>
                <a:ea typeface="Georgia"/>
                <a:cs typeface="Georgia"/>
                <a:sym typeface="Georgia"/>
              </a:rPr>
              <a:t>: Individuals, proprietorships, small enterprises in non-farm sector; age 18–65; viable business plan.</a:t>
            </a:r>
            <a:br>
              <a:rPr lang="en" sz="1500">
                <a:latin typeface="Georgia"/>
                <a:ea typeface="Georgia"/>
                <a:cs typeface="Georgia"/>
                <a:sym typeface="Georgia"/>
              </a:rPr>
            </a:br>
            <a:r>
              <a:rPr lang="en" sz="1500"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b="1" lang="en" sz="1500">
                <a:latin typeface="Georgia"/>
                <a:ea typeface="Georgia"/>
                <a:cs typeface="Georgia"/>
                <a:sym typeface="Georgia"/>
              </a:rPr>
              <a:t>Loan limits &amp; categories</a:t>
            </a:r>
            <a:r>
              <a:rPr lang="en" sz="1500">
                <a:latin typeface="Georgia"/>
                <a:ea typeface="Georgia"/>
                <a:cs typeface="Georgia"/>
                <a:sym typeface="Georgia"/>
              </a:rPr>
              <a:t>:</a:t>
            </a:r>
            <a:endParaRPr sz="1500">
              <a:latin typeface="Georgia"/>
              <a:ea typeface="Georgia"/>
              <a:cs typeface="Georgia"/>
              <a:sym typeface="Georgia"/>
            </a:endParaRPr>
          </a:p>
          <a:p>
            <a:pPr indent="-323850" lvl="0" marL="457200" rtl="0" algn="l">
              <a:spcBef>
                <a:spcPts val="1200"/>
              </a:spcBef>
              <a:spcAft>
                <a:spcPts val="0"/>
              </a:spcAft>
              <a:buSzPts val="1500"/>
              <a:buFont typeface="Georgia"/>
              <a:buChar char="●"/>
            </a:pPr>
            <a:r>
              <a:rPr lang="en" sz="1500">
                <a:latin typeface="Georgia"/>
                <a:ea typeface="Georgia"/>
                <a:cs typeface="Georgia"/>
                <a:sym typeface="Georgia"/>
              </a:rPr>
              <a:t>Shishu: up to ₹50,000</a:t>
            </a:r>
            <a:br>
              <a:rPr lang="en" sz="1500">
                <a:latin typeface="Georgia"/>
                <a:ea typeface="Georgia"/>
                <a:cs typeface="Georgia"/>
                <a:sym typeface="Georgia"/>
              </a:rPr>
            </a:br>
            <a:endParaRPr sz="1500">
              <a:latin typeface="Georgia"/>
              <a:ea typeface="Georgia"/>
              <a:cs typeface="Georgia"/>
              <a:sym typeface="Georgia"/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Font typeface="Georgia"/>
              <a:buChar char="●"/>
            </a:pPr>
            <a:r>
              <a:rPr lang="en" sz="1500">
                <a:latin typeface="Georgia"/>
                <a:ea typeface="Georgia"/>
                <a:cs typeface="Georgia"/>
                <a:sym typeface="Georgia"/>
              </a:rPr>
              <a:t>Kishor: ₹50,001 – ₹5,00,000</a:t>
            </a:r>
            <a:br>
              <a:rPr lang="en" sz="1500">
                <a:latin typeface="Georgia"/>
                <a:ea typeface="Georgia"/>
                <a:cs typeface="Georgia"/>
                <a:sym typeface="Georgia"/>
              </a:rPr>
            </a:br>
            <a:endParaRPr sz="1500">
              <a:latin typeface="Georgia"/>
              <a:ea typeface="Georgia"/>
              <a:cs typeface="Georgia"/>
              <a:sym typeface="Georgia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Font typeface="Arial"/>
              <a:buChar char="●"/>
            </a:pPr>
            <a:r>
              <a:rPr lang="en" sz="1500">
                <a:latin typeface="Georgia"/>
                <a:ea typeface="Georgia"/>
                <a:cs typeface="Georgia"/>
                <a:sym typeface="Georgia"/>
              </a:rPr>
              <a:t>Tarun: ₹5,00,001 – ₹10,00,000</a:t>
            </a:r>
            <a:br>
              <a:rPr lang="en" sz="1500">
                <a:latin typeface="Georgia"/>
                <a:ea typeface="Georgia"/>
                <a:cs typeface="Georgia"/>
                <a:sym typeface="Georgia"/>
              </a:rPr>
            </a:br>
            <a:r>
              <a:rPr lang="en" sz="1500">
                <a:latin typeface="Georgia"/>
                <a:ea typeface="Georgia"/>
                <a:cs typeface="Georgia"/>
                <a:sym typeface="Georgia"/>
              </a:rPr>
              <a:t> Purpose: Working capital, purchase of equipment, inventory, shop setup.</a:t>
            </a:r>
            <a:br>
              <a:rPr lang="en" sz="1100">
                <a:latin typeface="Georgia"/>
                <a:ea typeface="Georgia"/>
                <a:cs typeface="Georgia"/>
                <a:sym typeface="Georgia"/>
              </a:rPr>
            </a:br>
            <a:endParaRPr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>
            <p:ph type="title"/>
          </p:nvPr>
        </p:nvSpPr>
        <p:spPr>
          <a:xfrm>
            <a:off x="311700" y="209549"/>
            <a:ext cx="8520600" cy="49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1800"/>
              </a:spcBef>
              <a:spcAft>
                <a:spcPts val="4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050">
                <a:highlight>
                  <a:schemeClr val="lt2"/>
                </a:highlight>
                <a:latin typeface="Georgia"/>
                <a:ea typeface="Georgia"/>
                <a:cs typeface="Georgia"/>
                <a:sym typeface="Georgia"/>
              </a:rPr>
              <a:t>Stand-Up India</a:t>
            </a:r>
            <a:endParaRPr b="1" sz="2050">
              <a:highlight>
                <a:schemeClr val="lt2"/>
              </a:highlight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78" name="Google Shape;78;p16"/>
          <p:cNvSpPr txBox="1"/>
          <p:nvPr>
            <p:ph idx="1" type="body"/>
          </p:nvPr>
        </p:nvSpPr>
        <p:spPr>
          <a:xfrm>
            <a:off x="311700" y="840850"/>
            <a:ext cx="8520600" cy="407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500">
                <a:latin typeface="Georgia"/>
                <a:ea typeface="Georgia"/>
                <a:cs typeface="Georgia"/>
                <a:sym typeface="Georgia"/>
              </a:rPr>
              <a:t>Title: </a:t>
            </a:r>
            <a:r>
              <a:rPr lang="en" sz="1500">
                <a:latin typeface="Georgia"/>
                <a:ea typeface="Georgia"/>
                <a:cs typeface="Georgia"/>
                <a:sym typeface="Georgia"/>
              </a:rPr>
              <a:t>Stand-Up India — Loans for SC/ST &amp; Women entrepreneurs (₹10 lakh – ₹1 crore)</a:t>
            </a:r>
            <a:br>
              <a:rPr lang="en" sz="1500">
                <a:latin typeface="Georgia"/>
                <a:ea typeface="Georgia"/>
                <a:cs typeface="Georgia"/>
                <a:sym typeface="Georgia"/>
              </a:rPr>
            </a:br>
            <a:r>
              <a:rPr b="1" lang="en" sz="1500">
                <a:latin typeface="Georgia"/>
                <a:ea typeface="Georgia"/>
                <a:cs typeface="Georgia"/>
                <a:sym typeface="Georgia"/>
              </a:rPr>
              <a:t> Eligibility</a:t>
            </a:r>
            <a:r>
              <a:rPr lang="en" sz="1500">
                <a:latin typeface="Georgia"/>
                <a:ea typeface="Georgia"/>
                <a:cs typeface="Georgia"/>
                <a:sym typeface="Georgia"/>
              </a:rPr>
              <a:t>: Women entrepreneurs (any caste) and SC/ST entrepreneurs aged 18+ starting a new enterprise (non-farm). Loan requires at least 51% ownership by eligible person.</a:t>
            </a:r>
            <a:br>
              <a:rPr lang="en" sz="1500">
                <a:latin typeface="Georgia"/>
                <a:ea typeface="Georgia"/>
                <a:cs typeface="Georgia"/>
                <a:sym typeface="Georgia"/>
              </a:rPr>
            </a:br>
            <a:r>
              <a:rPr lang="en" sz="1500"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b="1" lang="en" sz="1500">
                <a:latin typeface="Georgia"/>
                <a:ea typeface="Georgia"/>
                <a:cs typeface="Georgia"/>
                <a:sym typeface="Georgia"/>
              </a:rPr>
              <a:t>Loan size</a:t>
            </a:r>
            <a:r>
              <a:rPr lang="en" sz="1500">
                <a:latin typeface="Georgia"/>
                <a:ea typeface="Georgia"/>
                <a:cs typeface="Georgia"/>
                <a:sym typeface="Georgia"/>
              </a:rPr>
              <a:t>: ₹10 lakh to ₹1 crore; meant for Greenfield projects (new businesses).</a:t>
            </a:r>
            <a:br>
              <a:rPr lang="en" sz="1500">
                <a:latin typeface="Georgia"/>
                <a:ea typeface="Georgia"/>
                <a:cs typeface="Georgia"/>
                <a:sym typeface="Georgia"/>
              </a:rPr>
            </a:br>
            <a:r>
              <a:rPr lang="en" sz="1500"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b="1" lang="en" sz="1500">
                <a:latin typeface="Georgia"/>
                <a:ea typeface="Georgia"/>
                <a:cs typeface="Georgia"/>
                <a:sym typeface="Georgia"/>
              </a:rPr>
              <a:t>Documents required</a:t>
            </a:r>
            <a:r>
              <a:rPr lang="en" sz="1500">
                <a:latin typeface="Georgia"/>
                <a:ea typeface="Georgia"/>
                <a:cs typeface="Georgia"/>
                <a:sym typeface="Georgia"/>
              </a:rPr>
              <a:t>: Aadhaar, PAN, proof of SC/ST (if applicable), project report, KYC, 6 months bank statement, quotations for machinery.</a:t>
            </a:r>
            <a:br>
              <a:rPr lang="en" sz="1500">
                <a:latin typeface="Georgia"/>
                <a:ea typeface="Georgia"/>
                <a:cs typeface="Georgia"/>
                <a:sym typeface="Georgia"/>
              </a:rPr>
            </a:br>
            <a:r>
              <a:rPr lang="en" sz="1500">
                <a:latin typeface="Georgia"/>
                <a:ea typeface="Georgia"/>
                <a:cs typeface="Georgia"/>
                <a:sym typeface="Georgia"/>
              </a:rPr>
              <a:t> Application steps:</a:t>
            </a:r>
            <a:endParaRPr sz="1500">
              <a:latin typeface="Georgia"/>
              <a:ea typeface="Georgia"/>
              <a:cs typeface="Georgia"/>
              <a:sym typeface="Georgia"/>
            </a:endParaRPr>
          </a:p>
          <a:p>
            <a:pPr indent="-323850" lvl="0" marL="457200" rtl="0" algn="l">
              <a:spcBef>
                <a:spcPts val="1200"/>
              </a:spcBef>
              <a:spcAft>
                <a:spcPts val="0"/>
              </a:spcAft>
              <a:buSzPts val="1500"/>
              <a:buFont typeface="Georgia"/>
              <a:buAutoNum type="arabicPeriod"/>
            </a:pPr>
            <a:r>
              <a:rPr lang="en" sz="1500">
                <a:latin typeface="Georgia"/>
                <a:ea typeface="Georgia"/>
                <a:cs typeface="Georgia"/>
                <a:sym typeface="Georgia"/>
              </a:rPr>
              <a:t>Draft project report + estimated cost.</a:t>
            </a:r>
            <a:endParaRPr sz="1500">
              <a:latin typeface="Georgia"/>
              <a:ea typeface="Georgia"/>
              <a:cs typeface="Georgia"/>
              <a:sym typeface="Georgia"/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Font typeface="Georgia"/>
              <a:buAutoNum type="arabicPeriod"/>
            </a:pPr>
            <a:r>
              <a:rPr lang="en" sz="1500">
                <a:latin typeface="Georgia"/>
                <a:ea typeface="Georgia"/>
                <a:cs typeface="Georgia"/>
                <a:sym typeface="Georgia"/>
              </a:rPr>
              <a:t>Register on Stand-Up India portal → fill application OR approach bank with DIC/State nodal officer.</a:t>
            </a:r>
            <a:endParaRPr sz="1500">
              <a:latin typeface="Georgia"/>
              <a:ea typeface="Georgia"/>
              <a:cs typeface="Georgia"/>
              <a:sym typeface="Georgia"/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Font typeface="Georgia"/>
              <a:buAutoNum type="arabicPeriod"/>
            </a:pPr>
            <a:r>
              <a:rPr lang="en" sz="1550">
                <a:latin typeface="Georgia"/>
                <a:ea typeface="Georgia"/>
                <a:cs typeface="Georgia"/>
                <a:sym typeface="Georgia"/>
              </a:rPr>
              <a:t>3. Bank appraisal → sanction → disbursal. Banks must provide handholding support via SIDBI or other agencies.</a:t>
            </a:r>
            <a:br>
              <a:rPr lang="en" sz="1550">
                <a:latin typeface="Georgia"/>
                <a:ea typeface="Georgia"/>
                <a:cs typeface="Georgia"/>
                <a:sym typeface="Georgia"/>
              </a:rPr>
            </a:br>
            <a:r>
              <a:rPr lang="en" sz="1550">
                <a:latin typeface="Georgia"/>
                <a:ea typeface="Georgia"/>
                <a:cs typeface="Georgia"/>
                <a:sym typeface="Georgia"/>
              </a:rPr>
              <a:t> Useful to know: Scheme pairs the entrepreneur with a bank branch &amp; mentoring support. (</a:t>
            </a:r>
            <a:r>
              <a:rPr lang="en" sz="1550" u="sng">
                <a:solidFill>
                  <a:srgbClr val="1155CC"/>
                </a:solidFill>
                <a:latin typeface="Georgia"/>
                <a:ea typeface="Georgia"/>
                <a:cs typeface="Georgia"/>
                <a:sym typeface="Georgia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myscheme.gov.in</a:t>
            </a:r>
            <a:r>
              <a:rPr lang="en" sz="1550">
                <a:latin typeface="Georgia"/>
                <a:ea typeface="Georgia"/>
                <a:cs typeface="Georgia"/>
                <a:sym typeface="Georgia"/>
              </a:rPr>
              <a:t>)</a:t>
            </a:r>
            <a:br>
              <a:rPr lang="en" sz="1500">
                <a:latin typeface="Georgia"/>
                <a:ea typeface="Georgia"/>
                <a:cs typeface="Georgia"/>
                <a:sym typeface="Georgia"/>
              </a:rPr>
            </a:br>
            <a:endParaRPr sz="1500"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7"/>
          <p:cNvSpPr txBox="1"/>
          <p:nvPr>
            <p:ph idx="1" type="body"/>
          </p:nvPr>
        </p:nvSpPr>
        <p:spPr>
          <a:xfrm>
            <a:off x="311700" y="242025"/>
            <a:ext cx="8520600" cy="4326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457200" rtl="0" algn="l">
              <a:spcBef>
                <a:spcPts val="1800"/>
              </a:spcBef>
              <a:spcAft>
                <a:spcPts val="0"/>
              </a:spcAft>
              <a:buNone/>
            </a:pPr>
            <a:r>
              <a:rPr b="1" lang="en" sz="2232">
                <a:highlight>
                  <a:schemeClr val="lt2"/>
                </a:highlight>
                <a:latin typeface="Georgia"/>
                <a:ea typeface="Georgia"/>
                <a:cs typeface="Georgia"/>
                <a:sym typeface="Georgia"/>
              </a:rPr>
              <a:t>CGTMSE (Credit Guarantee Trust for MSEs): </a:t>
            </a:r>
            <a:endParaRPr b="1" sz="2232">
              <a:highlight>
                <a:schemeClr val="lt2"/>
              </a:highlight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300">
                <a:latin typeface="Georgia"/>
                <a:ea typeface="Georgia"/>
                <a:cs typeface="Georgia"/>
                <a:sym typeface="Georgia"/>
              </a:rPr>
              <a:t>Title: </a:t>
            </a:r>
            <a:r>
              <a:rPr lang="en" sz="1300">
                <a:latin typeface="Georgia"/>
                <a:ea typeface="Georgia"/>
                <a:cs typeface="Georgia"/>
                <a:sym typeface="Georgia"/>
              </a:rPr>
              <a:t>CGTMSE — Collateral-free credit guarantee for Micro &amp; Small Enterprises</a:t>
            </a:r>
            <a:endParaRPr sz="1300"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300">
                <a:latin typeface="Georgia"/>
                <a:ea typeface="Georgia"/>
                <a:cs typeface="Georgia"/>
                <a:sym typeface="Georgia"/>
              </a:rPr>
              <a:t>Purpose:</a:t>
            </a:r>
            <a:r>
              <a:rPr lang="en" sz="1300">
                <a:latin typeface="Georgia"/>
                <a:ea typeface="Georgia"/>
                <a:cs typeface="Georgia"/>
                <a:sym typeface="Georgia"/>
              </a:rPr>
              <a:t> Provides guarantee cover to banks so MSEs get collateral-free loans. (Guarantee cover ceiling was revised — check current ceiling with bank).</a:t>
            </a:r>
            <a:endParaRPr sz="1300"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lang="en" sz="1300">
                <a:latin typeface="Georgia"/>
                <a:ea typeface="Georgia"/>
                <a:cs typeface="Georgia"/>
                <a:sym typeface="Georgia"/>
              </a:rPr>
            </a:br>
            <a:r>
              <a:rPr lang="en" sz="1300"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b="1" lang="en" sz="1300">
                <a:latin typeface="Georgia"/>
                <a:ea typeface="Georgia"/>
                <a:cs typeface="Georgia"/>
                <a:sym typeface="Georgia"/>
              </a:rPr>
              <a:t>Who benefits:</a:t>
            </a:r>
            <a:r>
              <a:rPr lang="en" sz="1300">
                <a:latin typeface="Georgia"/>
                <a:ea typeface="Georgia"/>
                <a:cs typeface="Georgia"/>
                <a:sym typeface="Georgia"/>
              </a:rPr>
              <a:t> New &amp; existing MSEs (manufacturing &amp; services). Women entrepreneurs without collateral can benefit strongly.</a:t>
            </a:r>
            <a:br>
              <a:rPr lang="en" sz="1300">
                <a:latin typeface="Georgia"/>
                <a:ea typeface="Georgia"/>
                <a:cs typeface="Georgia"/>
                <a:sym typeface="Georgia"/>
              </a:rPr>
            </a:br>
            <a:r>
              <a:rPr b="1" lang="en" sz="1300">
                <a:latin typeface="Georgia"/>
                <a:ea typeface="Georgia"/>
                <a:cs typeface="Georgia"/>
                <a:sym typeface="Georgia"/>
              </a:rPr>
              <a:t> How it helps:</a:t>
            </a:r>
            <a:r>
              <a:rPr lang="en" sz="1300">
                <a:latin typeface="Georgia"/>
                <a:ea typeface="Georgia"/>
                <a:cs typeface="Georgia"/>
                <a:sym typeface="Georgia"/>
              </a:rPr>
              <a:t> Bank lends; CGTMSE provides guarantee so borrower can get loan without third-party collateral.</a:t>
            </a:r>
            <a:endParaRPr sz="1300"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lang="en" sz="1300">
                <a:latin typeface="Georgia"/>
                <a:ea typeface="Georgia"/>
                <a:cs typeface="Georgia"/>
                <a:sym typeface="Georgia"/>
              </a:rPr>
            </a:br>
            <a:r>
              <a:rPr lang="en" sz="1300"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b="1" lang="en" sz="1300">
                <a:latin typeface="Georgia"/>
                <a:ea typeface="Georgia"/>
                <a:cs typeface="Georgia"/>
                <a:sym typeface="Georgia"/>
              </a:rPr>
              <a:t>Documents to submit:</a:t>
            </a:r>
            <a:r>
              <a:rPr lang="en" sz="1300">
                <a:latin typeface="Georgia"/>
                <a:ea typeface="Georgia"/>
                <a:cs typeface="Georgia"/>
                <a:sym typeface="Georgia"/>
              </a:rPr>
              <a:t> Standard bank loan KYC + Udyam/SSI/MSME registration (if available), project proposal.</a:t>
            </a:r>
            <a:endParaRPr sz="1300"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300">
                <a:latin typeface="Georgia"/>
                <a:ea typeface="Georgia"/>
                <a:cs typeface="Georgia"/>
                <a:sym typeface="Georgia"/>
              </a:rPr>
              <a:t> How to apply:</a:t>
            </a:r>
            <a:r>
              <a:rPr lang="en" sz="1300">
                <a:latin typeface="Georgia"/>
                <a:ea typeface="Georgia"/>
                <a:cs typeface="Georgia"/>
                <a:sym typeface="Georgia"/>
              </a:rPr>
              <a:t> Apply for loan with member lending institution (any participating bank); they will process CGTMSE guarantee simultaneously. Toll-free/helpdesk: CGTMSE website. (</a:t>
            </a:r>
            <a:r>
              <a:rPr lang="en" sz="1300" u="sng">
                <a:solidFill>
                  <a:srgbClr val="1155CC"/>
                </a:solidFill>
                <a:latin typeface="Georgia"/>
                <a:ea typeface="Georgia"/>
                <a:cs typeface="Georgia"/>
                <a:sym typeface="Georgia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cgtmse.in</a:t>
            </a:r>
            <a:r>
              <a:rPr lang="en" sz="1300">
                <a:latin typeface="Georgia"/>
                <a:ea typeface="Georgia"/>
                <a:cs typeface="Georgia"/>
                <a:sym typeface="Georgia"/>
              </a:rPr>
              <a:t>)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8"/>
          <p:cNvSpPr txBox="1"/>
          <p:nvPr>
            <p:ph idx="1" type="body"/>
          </p:nvPr>
        </p:nvSpPr>
        <p:spPr>
          <a:xfrm>
            <a:off x="311700" y="242025"/>
            <a:ext cx="8520600" cy="46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0" lvl="0" marL="0" rtl="0" algn="l">
              <a:spcBef>
                <a:spcPts val="180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 </a:t>
            </a:r>
            <a:r>
              <a:rPr lang="en" sz="1100"/>
              <a:t>	</a:t>
            </a:r>
            <a:r>
              <a:rPr b="1" lang="en" sz="2000">
                <a:solidFill>
                  <a:schemeClr val="dk1"/>
                </a:solidFill>
                <a:highlight>
                  <a:schemeClr val="lt2"/>
                </a:highlight>
                <a:latin typeface="Georgia"/>
                <a:ea typeface="Georgia"/>
                <a:cs typeface="Georgia"/>
                <a:sym typeface="Georgia"/>
              </a:rPr>
              <a:t>PMEGP (Prime Minister’s Employment Generation Programme):</a:t>
            </a:r>
            <a:endParaRPr b="1" sz="2000">
              <a:solidFill>
                <a:schemeClr val="dk1"/>
              </a:solidFill>
              <a:highlight>
                <a:schemeClr val="lt2"/>
              </a:highlight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1400"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Title:</a:t>
            </a:r>
            <a:r>
              <a:rPr lang="en" sz="1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PMEGP — Subsidy + credit support to set up micro enterprises</a:t>
            </a:r>
            <a:endParaRPr sz="14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br>
              <a:rPr lang="en" sz="1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b="1" lang="en" sz="1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Eligibility:</a:t>
            </a:r>
            <a:r>
              <a:rPr lang="en" sz="1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New units; minimum educational requirement; priority to SC/ST/women/rural.</a:t>
            </a:r>
            <a:endParaRPr sz="14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br>
              <a:rPr lang="en" sz="1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en" sz="1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b="1" lang="en" sz="1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Subsidy: </a:t>
            </a:r>
            <a:r>
              <a:rPr lang="en" sz="1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Margin money subsidy (varies 15%–35% depending on category and rural/urban classification).</a:t>
            </a:r>
            <a:endParaRPr sz="14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br>
              <a:rPr lang="en" sz="1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en" sz="1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b="1" lang="en" sz="1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Loan/project size</a:t>
            </a:r>
            <a:r>
              <a:rPr lang="en" sz="1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: Up to ₹50 lakh (manufacturing) and up to ₹20 lakh (service); actual limits vary.</a:t>
            </a:r>
            <a:endParaRPr sz="14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br>
              <a:rPr lang="en" sz="1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en" sz="1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b="1" lang="en" sz="1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How to apply</a:t>
            </a:r>
            <a:r>
              <a:rPr lang="en" sz="1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: Apply via District Industries Centre (DIC) / KVIC portal; EDP training often mandatory; banks sanction loans.</a:t>
            </a:r>
            <a:br>
              <a:rPr lang="en" sz="1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b="1" lang="en" sz="1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Documents:</a:t>
            </a:r>
            <a:r>
              <a:rPr lang="en" sz="1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Aadhaar, PAN, project report with cost sheet, education certificate, proof of address, passport photos.</a:t>
            </a:r>
            <a:endParaRPr sz="14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br>
              <a:rPr lang="en" sz="1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b="1" lang="en" sz="1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Tip:</a:t>
            </a:r>
            <a:r>
              <a:rPr lang="en" sz="1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Attend the EDP (entrepreneurship development program) training linked to PMEGP — essential to get subsidy. (</a:t>
            </a:r>
            <a:r>
              <a:rPr lang="en" sz="1400" u="sng">
                <a:solidFill>
                  <a:srgbClr val="1155CC"/>
                </a:solidFill>
                <a:latin typeface="Georgia"/>
                <a:ea typeface="Georgia"/>
                <a:cs typeface="Georgia"/>
                <a:sym typeface="Georgia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kviconline.gov.in</a:t>
            </a:r>
            <a:r>
              <a:rPr lang="en" sz="1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)</a:t>
            </a:r>
            <a:endParaRPr sz="20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/>
          <p:nvPr>
            <p:ph idx="1" type="body"/>
          </p:nvPr>
        </p:nvSpPr>
        <p:spPr>
          <a:xfrm>
            <a:off x="311700" y="371975"/>
            <a:ext cx="8520600" cy="442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1800"/>
              </a:spcBef>
              <a:spcAft>
                <a:spcPts val="0"/>
              </a:spcAft>
              <a:buNone/>
            </a:pPr>
            <a:r>
              <a:rPr b="1" lang="en">
                <a:latin typeface="Georgia"/>
                <a:ea typeface="Georgia"/>
                <a:cs typeface="Georgia"/>
                <a:sym typeface="Georgia"/>
              </a:rPr>
              <a:t> 	</a:t>
            </a:r>
            <a:r>
              <a:rPr b="1" lang="en" sz="2000">
                <a:highlight>
                  <a:schemeClr val="lt2"/>
                </a:highlight>
                <a:latin typeface="Georgia"/>
                <a:ea typeface="Georgia"/>
                <a:cs typeface="Georgia"/>
                <a:sym typeface="Georgia"/>
              </a:rPr>
              <a:t>PMKVY (Pradhan Mantri Kaushal Vikas Yojana)</a:t>
            </a:r>
            <a:r>
              <a:rPr b="1" lang="en" sz="2000">
                <a:highlight>
                  <a:schemeClr val="lt2"/>
                </a:highlight>
                <a:latin typeface="Arial"/>
                <a:ea typeface="Arial"/>
                <a:cs typeface="Arial"/>
                <a:sym typeface="Arial"/>
              </a:rPr>
              <a:t>:</a:t>
            </a:r>
            <a:endParaRPr b="1" sz="2000">
              <a:highlight>
                <a:schemeClr val="lt2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800"/>
              </a:spcBef>
              <a:spcAft>
                <a:spcPts val="0"/>
              </a:spcAft>
              <a:buNone/>
            </a:pPr>
            <a:r>
              <a:rPr b="1" lang="en" sz="1400"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b="1" lang="en" sz="1300">
                <a:latin typeface="Georgia"/>
                <a:ea typeface="Georgia"/>
                <a:cs typeface="Georgia"/>
                <a:sym typeface="Georgia"/>
              </a:rPr>
              <a:t>TITLE: </a:t>
            </a:r>
            <a:r>
              <a:rPr lang="en" sz="1300">
                <a:latin typeface="Georgia"/>
                <a:ea typeface="Georgia"/>
                <a:cs typeface="Georgia"/>
                <a:sym typeface="Georgia"/>
              </a:rPr>
              <a:t>PMKVY — Short-term skill training + certification for employability &amp; entrepreneurship</a:t>
            </a:r>
            <a:endParaRPr sz="1300"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spcBef>
                <a:spcPts val="1800"/>
              </a:spcBef>
              <a:spcAft>
                <a:spcPts val="0"/>
              </a:spcAft>
              <a:buNone/>
            </a:pPr>
            <a:br>
              <a:rPr lang="en" sz="1300">
                <a:latin typeface="Georgia"/>
                <a:ea typeface="Georgia"/>
                <a:cs typeface="Georgia"/>
                <a:sym typeface="Georgia"/>
              </a:rPr>
            </a:br>
            <a:r>
              <a:rPr lang="en" sz="1300"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b="1" lang="en" sz="1300">
                <a:latin typeface="Georgia"/>
                <a:ea typeface="Georgia"/>
                <a:cs typeface="Georgia"/>
                <a:sym typeface="Georgia"/>
              </a:rPr>
              <a:t>Who can apply:</a:t>
            </a:r>
            <a:r>
              <a:rPr lang="en" sz="1300">
                <a:latin typeface="Georgia"/>
                <a:ea typeface="Georgia"/>
                <a:cs typeface="Georgia"/>
                <a:sym typeface="Georgia"/>
              </a:rPr>
              <a:t> Any Indian citizen aged 18–45 (verify current age band). Women, school dropouts, youth welcome.</a:t>
            </a:r>
            <a:endParaRPr sz="1300"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spcBef>
                <a:spcPts val="1800"/>
              </a:spcBef>
              <a:spcAft>
                <a:spcPts val="0"/>
              </a:spcAft>
              <a:buNone/>
            </a:pPr>
            <a:br>
              <a:rPr lang="en" sz="1300">
                <a:latin typeface="Georgia"/>
                <a:ea typeface="Georgia"/>
                <a:cs typeface="Georgia"/>
                <a:sym typeface="Georgia"/>
              </a:rPr>
            </a:br>
            <a:r>
              <a:rPr b="1" lang="en" sz="1300">
                <a:latin typeface="Georgia"/>
                <a:ea typeface="Georgia"/>
                <a:cs typeface="Georgia"/>
                <a:sym typeface="Georgia"/>
              </a:rPr>
              <a:t> What it trains: </a:t>
            </a:r>
            <a:r>
              <a:rPr lang="en" sz="1300">
                <a:latin typeface="Georgia"/>
                <a:ea typeface="Georgia"/>
                <a:cs typeface="Georgia"/>
                <a:sym typeface="Georgia"/>
              </a:rPr>
              <a:t>Industry-aligned short courses — beauty &amp; wellness, retail, electronics, food processing, digital marketing, basic entrepreneurship modules.</a:t>
            </a:r>
            <a:br>
              <a:rPr lang="en" sz="1300">
                <a:latin typeface="Georgia"/>
                <a:ea typeface="Georgia"/>
                <a:cs typeface="Georgia"/>
                <a:sym typeface="Georgia"/>
              </a:rPr>
            </a:br>
            <a:r>
              <a:rPr b="1" lang="en" sz="1300">
                <a:latin typeface="Georgia"/>
                <a:ea typeface="Georgia"/>
                <a:cs typeface="Georgia"/>
                <a:sym typeface="Georgia"/>
              </a:rPr>
              <a:t> Duration:</a:t>
            </a:r>
            <a:r>
              <a:rPr lang="en" sz="1300">
                <a:latin typeface="Georgia"/>
                <a:ea typeface="Georgia"/>
                <a:cs typeface="Georgia"/>
                <a:sym typeface="Georgia"/>
              </a:rPr>
              <a:t> Short-term (7 days to 3 months), depending on the course.</a:t>
            </a:r>
            <a:endParaRPr sz="1300"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spcBef>
                <a:spcPts val="1800"/>
              </a:spcBef>
              <a:spcAft>
                <a:spcPts val="0"/>
              </a:spcAft>
              <a:buNone/>
            </a:pPr>
            <a:br>
              <a:rPr lang="en" sz="1300">
                <a:latin typeface="Georgia"/>
                <a:ea typeface="Georgia"/>
                <a:cs typeface="Georgia"/>
                <a:sym typeface="Georgia"/>
              </a:rPr>
            </a:br>
            <a:r>
              <a:rPr b="1" lang="en" sz="1300">
                <a:latin typeface="Georgia"/>
                <a:ea typeface="Georgia"/>
                <a:cs typeface="Georgia"/>
                <a:sym typeface="Georgia"/>
              </a:rPr>
              <a:t> Benefits:</a:t>
            </a:r>
            <a:r>
              <a:rPr lang="en" sz="1300">
                <a:latin typeface="Georgia"/>
                <a:ea typeface="Georgia"/>
                <a:cs typeface="Georgia"/>
                <a:sym typeface="Georgia"/>
              </a:rPr>
              <a:t> Free/ subsidized training, government certification, placement assistance. Some courses include a small stipend or toolkits.</a:t>
            </a:r>
            <a:endParaRPr sz="1300"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spcBef>
                <a:spcPts val="1800"/>
              </a:spcBef>
              <a:spcAft>
                <a:spcPts val="400"/>
              </a:spcAft>
              <a:buNone/>
            </a:pPr>
            <a:br>
              <a:rPr lang="en" sz="1300">
                <a:latin typeface="Georgia"/>
                <a:ea typeface="Georgia"/>
                <a:cs typeface="Georgia"/>
                <a:sym typeface="Georgia"/>
              </a:rPr>
            </a:br>
            <a:r>
              <a:rPr lang="en" sz="1300"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b="1" lang="en" sz="1300">
                <a:latin typeface="Georgia"/>
                <a:ea typeface="Georgia"/>
                <a:cs typeface="Georgia"/>
                <a:sym typeface="Georgia"/>
              </a:rPr>
              <a:t>How to apply:</a:t>
            </a:r>
            <a:r>
              <a:rPr lang="en" sz="1300">
                <a:latin typeface="Georgia"/>
                <a:ea typeface="Georgia"/>
                <a:cs typeface="Georgia"/>
                <a:sym typeface="Georgia"/>
              </a:rPr>
              <a:t> Find a training center on NSDC/PMKVY portal → enroll in course → attend training → get certificate on successful assessment. (</a:t>
            </a:r>
            <a:r>
              <a:rPr lang="en" sz="1300" u="sng">
                <a:solidFill>
                  <a:srgbClr val="1155CC"/>
                </a:solidFill>
                <a:latin typeface="Georgia"/>
                <a:ea typeface="Georgia"/>
                <a:cs typeface="Georgia"/>
                <a:sym typeface="Georgia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msde.gov.in</a:t>
            </a:r>
            <a:r>
              <a:rPr lang="en" sz="1300">
                <a:latin typeface="Georgia"/>
                <a:ea typeface="Georgia"/>
                <a:cs typeface="Georgia"/>
                <a:sym typeface="Georgia"/>
              </a:rPr>
              <a:t>)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/>
          <p:nvPr>
            <p:ph idx="1" type="body"/>
          </p:nvPr>
        </p:nvSpPr>
        <p:spPr>
          <a:xfrm>
            <a:off x="391625" y="166225"/>
            <a:ext cx="8197200" cy="463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80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latin typeface="Georgia"/>
              <a:ea typeface="Georgia"/>
              <a:cs typeface="Georgia"/>
              <a:sym typeface="Georgia"/>
            </a:endParaRPr>
          </a:p>
          <a:p>
            <a:pPr indent="0" lvl="0" marL="457200" rtl="0" algn="l">
              <a:spcBef>
                <a:spcPts val="1800"/>
              </a:spcBef>
              <a:spcAft>
                <a:spcPts val="0"/>
              </a:spcAft>
              <a:buNone/>
            </a:pPr>
            <a:r>
              <a:rPr b="1" lang="en" sz="2000">
                <a:highlight>
                  <a:schemeClr val="lt2"/>
                </a:highlight>
                <a:latin typeface="Georgia"/>
                <a:ea typeface="Georgia"/>
                <a:cs typeface="Georgia"/>
                <a:sym typeface="Georgia"/>
              </a:rPr>
              <a:t>Skill India &amp; Skill India Digital Hub:</a:t>
            </a:r>
            <a:endParaRPr b="1" sz="2000">
              <a:highlight>
                <a:schemeClr val="lt2"/>
              </a:highlight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spcBef>
                <a:spcPts val="1800"/>
              </a:spcBef>
              <a:spcAft>
                <a:spcPts val="0"/>
              </a:spcAft>
              <a:buNone/>
            </a:pPr>
            <a:r>
              <a:rPr b="1" lang="en" sz="1400">
                <a:latin typeface="Georgia"/>
                <a:ea typeface="Georgia"/>
                <a:cs typeface="Georgia"/>
                <a:sym typeface="Georgia"/>
              </a:rPr>
              <a:t>Title: </a:t>
            </a:r>
            <a:r>
              <a:rPr lang="en" sz="1400">
                <a:latin typeface="Georgia"/>
                <a:ea typeface="Georgia"/>
                <a:cs typeface="Georgia"/>
                <a:sym typeface="Georgia"/>
              </a:rPr>
              <a:t>Skill India / Skill India Digital Hub — online &amp; offline upskilling for entrepreneurs</a:t>
            </a:r>
            <a:endParaRPr sz="1400"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400">
                <a:latin typeface="Georgia"/>
                <a:ea typeface="Georgia"/>
                <a:cs typeface="Georgia"/>
                <a:sym typeface="Georgia"/>
              </a:rPr>
              <a:t>What it provides:</a:t>
            </a:r>
            <a:r>
              <a:rPr lang="en" sz="1400">
                <a:latin typeface="Georgia"/>
                <a:ea typeface="Georgia"/>
                <a:cs typeface="Georgia"/>
                <a:sym typeface="Georgia"/>
              </a:rPr>
              <a:t> Free online courses (digital skills, coding, digital marketing, basic business modules), linkages to offline accredited training centres.</a:t>
            </a:r>
            <a:endParaRPr sz="1400"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spcBef>
                <a:spcPts val="1800"/>
              </a:spcBef>
              <a:spcAft>
                <a:spcPts val="4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lang="en" sz="1400">
                <a:latin typeface="Georgia"/>
                <a:ea typeface="Georgia"/>
                <a:cs typeface="Georgia"/>
                <a:sym typeface="Georgia"/>
              </a:rPr>
            </a:br>
            <a:r>
              <a:rPr lang="en" sz="1400"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b="1" lang="en" sz="1400">
                <a:latin typeface="Georgia"/>
                <a:ea typeface="Georgia"/>
                <a:cs typeface="Georgia"/>
                <a:sym typeface="Georgia"/>
              </a:rPr>
              <a:t>Actionable steps:</a:t>
            </a:r>
            <a:r>
              <a:rPr lang="en" sz="1400">
                <a:latin typeface="Georgia"/>
                <a:ea typeface="Georgia"/>
                <a:cs typeface="Georgia"/>
                <a:sym typeface="Georgia"/>
              </a:rPr>
              <a:t> Register on Skill India Digital Hub → pick micro-courses like Digital Marketing, GST basics, E-commerce seller training → complete modules &amp; download certificates. (</a:t>
            </a:r>
            <a:r>
              <a:rPr lang="en" sz="1400" u="sng">
                <a:solidFill>
                  <a:srgbClr val="1155CC"/>
                </a:solidFill>
                <a:latin typeface="Georgia"/>
                <a:ea typeface="Georgia"/>
                <a:cs typeface="Georgia"/>
                <a:sym typeface="Georgia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skillindiadigital.gov.in</a:t>
            </a:r>
            <a:r>
              <a:rPr lang="en" sz="1400">
                <a:latin typeface="Georgia"/>
                <a:ea typeface="Georgia"/>
                <a:cs typeface="Georgia"/>
                <a:sym typeface="Georgia"/>
              </a:rPr>
              <a:t>)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1"/>
          <p:cNvSpPr txBox="1"/>
          <p:nvPr>
            <p:ph idx="1" type="body"/>
          </p:nvPr>
        </p:nvSpPr>
        <p:spPr>
          <a:xfrm>
            <a:off x="311700" y="307000"/>
            <a:ext cx="8520600" cy="448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457200" rtl="0" algn="l">
              <a:spcBef>
                <a:spcPts val="1800"/>
              </a:spcBef>
              <a:spcAft>
                <a:spcPts val="0"/>
              </a:spcAft>
              <a:buNone/>
            </a:pPr>
            <a:r>
              <a:rPr b="1" lang="en" sz="2000">
                <a:highlight>
                  <a:schemeClr val="lt2"/>
                </a:highlight>
                <a:latin typeface="Georgia"/>
                <a:ea typeface="Georgia"/>
                <a:cs typeface="Georgia"/>
                <a:sym typeface="Georgia"/>
              </a:rPr>
              <a:t>DDU-GKY &amp; NULM — specific usage for entrepreneurs:</a:t>
            </a:r>
            <a:endParaRPr b="1" sz="2000">
              <a:highlight>
                <a:schemeClr val="lt2"/>
              </a:highlight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1400"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400">
                <a:latin typeface="Georgia"/>
                <a:ea typeface="Georgia"/>
                <a:cs typeface="Georgia"/>
                <a:sym typeface="Georgia"/>
              </a:rPr>
              <a:t>Title: </a:t>
            </a:r>
            <a:r>
              <a:rPr lang="en" sz="1400">
                <a:latin typeface="Georgia"/>
                <a:ea typeface="Georgia"/>
                <a:cs typeface="Georgia"/>
                <a:sym typeface="Georgia"/>
              </a:rPr>
              <a:t>DDU-GKY (rural youth) &amp; DAY-NULM (urban poor) — training + self-employment support</a:t>
            </a:r>
            <a:br>
              <a:rPr lang="en" sz="1400">
                <a:latin typeface="Georgia"/>
                <a:ea typeface="Georgia"/>
                <a:cs typeface="Georgia"/>
                <a:sym typeface="Georgia"/>
              </a:rPr>
            </a:br>
            <a:r>
              <a:rPr lang="en" sz="1400">
                <a:latin typeface="Georgia"/>
                <a:ea typeface="Georgia"/>
                <a:cs typeface="Georgia"/>
                <a:sym typeface="Georgia"/>
              </a:rPr>
              <a:t> Eligibility &amp; what they offer:</a:t>
            </a:r>
            <a:endParaRPr sz="1400">
              <a:latin typeface="Georgia"/>
              <a:ea typeface="Georgia"/>
              <a:cs typeface="Georgia"/>
              <a:sym typeface="Georgia"/>
            </a:endParaRPr>
          </a:p>
          <a:p>
            <a:pPr indent="-317500" lvl="0" marL="457200" rtl="0" algn="l">
              <a:spcBef>
                <a:spcPts val="1200"/>
              </a:spcBef>
              <a:spcAft>
                <a:spcPts val="0"/>
              </a:spcAft>
              <a:buSzPts val="1400"/>
              <a:buFont typeface="Georgia"/>
              <a:buChar char="●"/>
            </a:pPr>
            <a:r>
              <a:rPr lang="en" sz="1400">
                <a:latin typeface="Georgia"/>
                <a:ea typeface="Georgia"/>
                <a:cs typeface="Georgia"/>
                <a:sym typeface="Georgia"/>
              </a:rPr>
              <a:t>DDU-GKY: Rural youth 15–35 → industry-aligned training, placement; helps youth prep for entrepreneurship in rural sectors.</a:t>
            </a:r>
            <a:br>
              <a:rPr lang="en" sz="1400">
                <a:latin typeface="Georgia"/>
                <a:ea typeface="Georgia"/>
                <a:cs typeface="Georgia"/>
                <a:sym typeface="Georgia"/>
              </a:rPr>
            </a:br>
            <a:endParaRPr sz="1400">
              <a:latin typeface="Georgia"/>
              <a:ea typeface="Georgia"/>
              <a:cs typeface="Georgia"/>
              <a:sym typeface="Georgia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Font typeface="Georgia"/>
              <a:buChar char="●"/>
            </a:pPr>
            <a:r>
              <a:rPr lang="en" sz="1400">
                <a:latin typeface="Georgia"/>
                <a:ea typeface="Georgia"/>
                <a:cs typeface="Georgia"/>
                <a:sym typeface="Georgia"/>
              </a:rPr>
              <a:t>DAY-NULM: Urban poor women → Self Employment Programme (SEP) gives training, interest subsidies &amp; tool/equipment subsidies (unit cost caps apply).</a:t>
            </a:r>
            <a:endParaRPr sz="1400"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lang="en" sz="1400">
                <a:latin typeface="Georgia"/>
                <a:ea typeface="Georgia"/>
                <a:cs typeface="Georgia"/>
                <a:sym typeface="Georgia"/>
              </a:rPr>
            </a:br>
            <a:r>
              <a:rPr b="1" lang="en" sz="1400">
                <a:latin typeface="Georgia"/>
                <a:ea typeface="Georgia"/>
                <a:cs typeface="Georgia"/>
                <a:sym typeface="Georgia"/>
              </a:rPr>
              <a:t> How to access: </a:t>
            </a:r>
            <a:r>
              <a:rPr lang="en" sz="1400">
                <a:latin typeface="Georgia"/>
                <a:ea typeface="Georgia"/>
                <a:cs typeface="Georgia"/>
                <a:sym typeface="Georgia"/>
              </a:rPr>
              <a:t>Approach local project implementing unit (PIU) / nodal office; apply for training &amp; SEP; receive EDP (entrepreneurship) modules.</a:t>
            </a:r>
            <a:br>
              <a:rPr lang="en" sz="1400">
                <a:latin typeface="Georgia"/>
                <a:ea typeface="Georgia"/>
                <a:cs typeface="Georgia"/>
                <a:sym typeface="Georgia"/>
              </a:rPr>
            </a:br>
            <a:endParaRPr sz="2100"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Paperback">
  <a:themeElements>
    <a:clrScheme name="Paperback">
      <a:dk1>
        <a:srgbClr val="000000"/>
      </a:dk1>
      <a:lt1>
        <a:srgbClr val="FFFFFF"/>
      </a:lt1>
      <a:dk2>
        <a:srgbClr val="00695C"/>
      </a:dk2>
      <a:lt2>
        <a:srgbClr val="26A69A"/>
      </a:lt2>
      <a:accent1>
        <a:srgbClr val="FFFBF0"/>
      </a:accent1>
      <a:accent2>
        <a:srgbClr val="B7B7B7"/>
      </a:accent2>
      <a:accent3>
        <a:srgbClr val="FB8C00"/>
      </a:accent3>
      <a:accent4>
        <a:srgbClr val="80CBC4"/>
      </a:accent4>
      <a:accent5>
        <a:srgbClr val="AF4345"/>
      </a:accent5>
      <a:accent6>
        <a:srgbClr val="F58F8F"/>
      </a:accent6>
      <a:hlink>
        <a:srgbClr val="AF4345"/>
      </a:hlink>
      <a:folHlink>
        <a:srgbClr val="AF434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